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docProps/custom.xml" ContentType="application/vnd.openxmlformats-officedocument.custom-properties+xml"/>
  <Override PartName="/ppt/tags/tag1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tags/tag25.xml" ContentType="application/vnd.openxmlformats-officedocument.presentationml.tags+xml"/>
  <Override PartName="/ppt/tags/tag3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tags/tag12.xml" ContentType="application/vnd.openxmlformats-officedocument.presentationml.tags+xml"/>
  <Override PartName="/ppt/notesSlides/notesSlide10.xml" ContentType="application/vnd.openxmlformats-officedocument.presentationml.notesSlide+xml"/>
  <Override PartName="/ppt/charts/chart5.xml" ContentType="application/vnd.openxmlformats-officedocument.drawingml.chart+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drawings/drawing3.xml" ContentType="application/vnd.openxmlformats-officedocument.drawingml.chartshape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charts/chart8.xml" ContentType="application/vnd.openxmlformats-officedocument.drawingml.chart+xml"/>
  <Override PartName="/ppt/tags/tag35.xml" ContentType="application/vnd.openxmlformats-officedocument.presentationml.tags+xml"/>
  <Override PartName="/ppt/notesSlides/notesSlide22.xml" ContentType="application/vnd.openxmlformats-officedocument.presentationml.notesSlide+xml"/>
  <Default Extension="gif" ContentType="image/gif"/>
  <Override PartName="/ppt/notesSlides/notesSlide8.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charts/chart6.xml" ContentType="application/vnd.openxmlformats-officedocument.drawingml.chart+xml"/>
  <Override PartName="/ppt/tags/tag24.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charts/chart10.xml" ContentType="application/vnd.openxmlformats-officedocument.drawingml.chart+xml"/>
  <Override PartName="/ppt/notesSlides/notesSlide6.xml" ContentType="application/vnd.openxmlformats-officedocument.presentationml.notesSlide+xml"/>
  <Override PartName="/ppt/tags/tag13.xml" ContentType="application/vnd.openxmlformats-officedocument.presentationml.tags+xml"/>
  <Override PartName="/ppt/charts/chart4.xml" ContentType="application/vnd.openxmlformats-officedocument.drawingml.chart+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slides/slide12.xml" ContentType="application/vnd.openxmlformats-officedocument.presentationml.slide+xml"/>
  <Override PartName="/ppt/tags/tag18.xml" ContentType="application/vnd.openxmlformats-officedocument.presentationml.tags+xml"/>
  <Override PartName="/ppt/notesSlides/notesSlide14.xml" ContentType="application/vnd.openxmlformats-officedocument.presentationml.notesSlide+xml"/>
  <Override PartName="/ppt/charts/chart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73" r:id="rId2"/>
    <p:sldId id="311" r:id="rId3"/>
    <p:sldId id="395" r:id="rId4"/>
    <p:sldId id="317" r:id="rId5"/>
    <p:sldId id="396" r:id="rId6"/>
    <p:sldId id="398" r:id="rId7"/>
    <p:sldId id="397" r:id="rId8"/>
    <p:sldId id="313" r:id="rId9"/>
    <p:sldId id="383" r:id="rId10"/>
    <p:sldId id="379" r:id="rId11"/>
    <p:sldId id="388" r:id="rId12"/>
    <p:sldId id="273" r:id="rId13"/>
    <p:sldId id="355" r:id="rId14"/>
    <p:sldId id="389" r:id="rId15"/>
    <p:sldId id="390" r:id="rId16"/>
    <p:sldId id="261" r:id="rId17"/>
    <p:sldId id="374" r:id="rId18"/>
    <p:sldId id="391" r:id="rId19"/>
    <p:sldId id="385" r:id="rId20"/>
    <p:sldId id="387" r:id="rId21"/>
    <p:sldId id="399" r:id="rId22"/>
    <p:sldId id="292" r:id="rId23"/>
    <p:sldId id="380" r:id="rId24"/>
    <p:sldId id="393" r:id="rId25"/>
    <p:sldId id="392" r:id="rId26"/>
  </p:sldIdLst>
  <p:sldSz cx="9726613" cy="7440613"/>
  <p:notesSz cx="7010400" cy="9296400"/>
  <p:custDataLst>
    <p:tags r:id="rId29"/>
  </p:custDataLst>
  <p:defaultTextStyle>
    <a:defPPr>
      <a:defRPr lang="en-US"/>
    </a:defPPr>
    <a:lvl1pPr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Verdana"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Verdana"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Verdana"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Verdana"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Verdan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919"/>
    <a:srgbClr val="993300"/>
    <a:srgbClr val="D16E19"/>
    <a:srgbClr val="B96010"/>
    <a:srgbClr val="CC9900"/>
    <a:srgbClr val="A05404"/>
    <a:srgbClr val="94A545"/>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7398" autoAdjust="0"/>
    <p:restoredTop sz="86391" autoAdjust="0"/>
  </p:normalViewPr>
  <p:slideViewPr>
    <p:cSldViewPr>
      <p:cViewPr varScale="1">
        <p:scale>
          <a:sx n="98" d="100"/>
          <a:sy n="98" d="100"/>
        </p:scale>
        <p:origin x="-690" y="-90"/>
      </p:cViewPr>
      <p:guideLst>
        <p:guide orient="horz" pos="3458"/>
        <p:guide pos="3064"/>
      </p:guideLst>
    </p:cSldViewPr>
  </p:slideViewPr>
  <p:outlineViewPr>
    <p:cViewPr>
      <p:scale>
        <a:sx n="33" d="100"/>
        <a:sy n="33" d="100"/>
      </p:scale>
      <p:origin x="0" y="1572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79" d="100"/>
          <a:sy n="79" d="100"/>
        </p:scale>
        <p:origin x="-1962" y="-84"/>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BSRJobsSept1509.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BSRJobsSept15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CSR%20Jobs%20Report%20Data%202004%20to%20200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ellen%20weinreb\My%20Documents\My%20Documents\BSRJobsData\BSRJobsSept15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BSRJobsSept1509.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ellen%20weinreb\My%20Documents\My%20Documents\BSRJobsData\BSRJobsSept1509.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ellen%20weinreb\My%20Documents\My%20Documents\BSRJobsData\BSRJobsSept1509.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CSR%20Jobs%20Report%20Data%202004%20to%202009.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BSRJobsSept150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ellen%20weinreb\My%20Documents\My%20Documents\BSRJobsData\BSRJobsSept15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pivotSource>
    <c:name>[BSRJobsSept1509.xlsx]Year!PivotTable1</c:name>
    <c:fmtId val="-1"/>
  </c:pivotSource>
  <c:chart>
    <c:autoTitleDeleted val="1"/>
    <c:pivotFmts>
      <c:pivotFmt>
        <c:idx val="0"/>
        <c:marker>
          <c:symbol val="none"/>
        </c:marker>
      </c:pivotFmt>
      <c:pivotFmt>
        <c:idx val="1"/>
        <c:marker>
          <c:symbol val="none"/>
        </c:marker>
      </c:pivotFmt>
    </c:pivotFmts>
    <c:plotArea>
      <c:layout/>
      <c:barChart>
        <c:barDir val="col"/>
        <c:grouping val="stacked"/>
        <c:ser>
          <c:idx val="0"/>
          <c:order val="0"/>
          <c:tx>
            <c:strRef>
              <c:f>Year!$B$3</c:f>
              <c:strCache>
                <c:ptCount val="1"/>
                <c:pt idx="0">
                  <c:v>Total</c:v>
                </c:pt>
              </c:strCache>
            </c:strRef>
          </c:tx>
          <c:cat>
            <c:strRef>
              <c:f>Year!$A$4:$A$10</c:f>
              <c:strCache>
                <c:ptCount val="6"/>
                <c:pt idx="0">
                  <c:v>2004</c:v>
                </c:pt>
                <c:pt idx="1">
                  <c:v>2005</c:v>
                </c:pt>
                <c:pt idx="2">
                  <c:v>2006</c:v>
                </c:pt>
                <c:pt idx="3">
                  <c:v>2007</c:v>
                </c:pt>
                <c:pt idx="4">
                  <c:v>2008</c:v>
                </c:pt>
                <c:pt idx="5">
                  <c:v>2009</c:v>
                </c:pt>
              </c:strCache>
            </c:strRef>
          </c:cat>
          <c:val>
            <c:numRef>
              <c:f>Year!$B$4:$B$10</c:f>
              <c:numCache>
                <c:formatCode>General</c:formatCode>
                <c:ptCount val="6"/>
                <c:pt idx="0">
                  <c:v>89</c:v>
                </c:pt>
                <c:pt idx="1">
                  <c:v>121</c:v>
                </c:pt>
                <c:pt idx="2">
                  <c:v>110</c:v>
                </c:pt>
                <c:pt idx="3">
                  <c:v>198</c:v>
                </c:pt>
                <c:pt idx="4">
                  <c:v>210</c:v>
                </c:pt>
                <c:pt idx="5">
                  <c:v>91</c:v>
                </c:pt>
              </c:numCache>
            </c:numRef>
          </c:val>
        </c:ser>
        <c:overlap val="100"/>
        <c:axId val="91204608"/>
        <c:axId val="92420352"/>
      </c:barChart>
      <c:catAx>
        <c:axId val="91204608"/>
        <c:scaling>
          <c:orientation val="minMax"/>
        </c:scaling>
        <c:axPos val="b"/>
        <c:tickLblPos val="nextTo"/>
        <c:crossAx val="92420352"/>
        <c:crosses val="autoZero"/>
        <c:auto val="1"/>
        <c:lblAlgn val="ctr"/>
        <c:lblOffset val="100"/>
      </c:catAx>
      <c:valAx>
        <c:axId val="92420352"/>
        <c:scaling>
          <c:orientation val="minMax"/>
        </c:scaling>
        <c:axPos val="l"/>
        <c:majorGridlines/>
        <c:numFmt formatCode="General" sourceLinked="1"/>
        <c:tickLblPos val="nextTo"/>
        <c:crossAx val="91204608"/>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pivotSource>
    <c:name>[BSRJobsSept1509.xlsx]Quarters!PivotTable2</c:name>
    <c:fmtId val="5"/>
  </c:pivotSource>
  <c:chart>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s>
    <c:plotArea>
      <c:layout/>
      <c:lineChart>
        <c:grouping val="standard"/>
        <c:ser>
          <c:idx val="0"/>
          <c:order val="0"/>
          <c:tx>
            <c:strRef>
              <c:f>Quarters!$B$3:$B$4</c:f>
              <c:strCache>
                <c:ptCount val="1"/>
                <c:pt idx="0">
                  <c:v>2004</c:v>
                </c:pt>
              </c:strCache>
            </c:strRef>
          </c:tx>
          <c:cat>
            <c:strRef>
              <c:f>Quarters!$A$5:$A$9</c:f>
              <c:strCache>
                <c:ptCount val="4"/>
                <c:pt idx="0">
                  <c:v>Q1</c:v>
                </c:pt>
                <c:pt idx="1">
                  <c:v>Q2</c:v>
                </c:pt>
                <c:pt idx="2">
                  <c:v>Q3</c:v>
                </c:pt>
                <c:pt idx="3">
                  <c:v>Q4</c:v>
                </c:pt>
              </c:strCache>
            </c:strRef>
          </c:cat>
          <c:val>
            <c:numRef>
              <c:f>Quarters!$B$5:$B$9</c:f>
              <c:numCache>
                <c:formatCode>General</c:formatCode>
                <c:ptCount val="4"/>
                <c:pt idx="0">
                  <c:v>15</c:v>
                </c:pt>
                <c:pt idx="1">
                  <c:v>24</c:v>
                </c:pt>
                <c:pt idx="2">
                  <c:v>18</c:v>
                </c:pt>
                <c:pt idx="3">
                  <c:v>32</c:v>
                </c:pt>
              </c:numCache>
            </c:numRef>
          </c:val>
        </c:ser>
        <c:ser>
          <c:idx val="1"/>
          <c:order val="1"/>
          <c:tx>
            <c:strRef>
              <c:f>Quarters!$C$3:$C$4</c:f>
              <c:strCache>
                <c:ptCount val="1"/>
                <c:pt idx="0">
                  <c:v>2005</c:v>
                </c:pt>
              </c:strCache>
            </c:strRef>
          </c:tx>
          <c:cat>
            <c:strRef>
              <c:f>Quarters!$A$5:$A$9</c:f>
              <c:strCache>
                <c:ptCount val="4"/>
                <c:pt idx="0">
                  <c:v>Q1</c:v>
                </c:pt>
                <c:pt idx="1">
                  <c:v>Q2</c:v>
                </c:pt>
                <c:pt idx="2">
                  <c:v>Q3</c:v>
                </c:pt>
                <c:pt idx="3">
                  <c:v>Q4</c:v>
                </c:pt>
              </c:strCache>
            </c:strRef>
          </c:cat>
          <c:val>
            <c:numRef>
              <c:f>Quarters!$C$5:$C$9</c:f>
              <c:numCache>
                <c:formatCode>General</c:formatCode>
                <c:ptCount val="4"/>
                <c:pt idx="0">
                  <c:v>38</c:v>
                </c:pt>
                <c:pt idx="1">
                  <c:v>31</c:v>
                </c:pt>
                <c:pt idx="2">
                  <c:v>23</c:v>
                </c:pt>
                <c:pt idx="3">
                  <c:v>29</c:v>
                </c:pt>
              </c:numCache>
            </c:numRef>
          </c:val>
        </c:ser>
        <c:ser>
          <c:idx val="2"/>
          <c:order val="2"/>
          <c:tx>
            <c:strRef>
              <c:f>Quarters!$D$3:$D$4</c:f>
              <c:strCache>
                <c:ptCount val="1"/>
                <c:pt idx="0">
                  <c:v>2006</c:v>
                </c:pt>
              </c:strCache>
            </c:strRef>
          </c:tx>
          <c:cat>
            <c:strRef>
              <c:f>Quarters!$A$5:$A$9</c:f>
              <c:strCache>
                <c:ptCount val="4"/>
                <c:pt idx="0">
                  <c:v>Q1</c:v>
                </c:pt>
                <c:pt idx="1">
                  <c:v>Q2</c:v>
                </c:pt>
                <c:pt idx="2">
                  <c:v>Q3</c:v>
                </c:pt>
                <c:pt idx="3">
                  <c:v>Q4</c:v>
                </c:pt>
              </c:strCache>
            </c:strRef>
          </c:cat>
          <c:val>
            <c:numRef>
              <c:f>Quarters!$D$5:$D$9</c:f>
              <c:numCache>
                <c:formatCode>General</c:formatCode>
                <c:ptCount val="4"/>
                <c:pt idx="0">
                  <c:v>28</c:v>
                </c:pt>
                <c:pt idx="1">
                  <c:v>38</c:v>
                </c:pt>
                <c:pt idx="2">
                  <c:v>18</c:v>
                </c:pt>
                <c:pt idx="3">
                  <c:v>26</c:v>
                </c:pt>
              </c:numCache>
            </c:numRef>
          </c:val>
        </c:ser>
        <c:ser>
          <c:idx val="3"/>
          <c:order val="3"/>
          <c:tx>
            <c:strRef>
              <c:f>Quarters!$E$3:$E$4</c:f>
              <c:strCache>
                <c:ptCount val="1"/>
                <c:pt idx="0">
                  <c:v>2007</c:v>
                </c:pt>
              </c:strCache>
            </c:strRef>
          </c:tx>
          <c:cat>
            <c:strRef>
              <c:f>Quarters!$A$5:$A$9</c:f>
              <c:strCache>
                <c:ptCount val="4"/>
                <c:pt idx="0">
                  <c:v>Q1</c:v>
                </c:pt>
                <c:pt idx="1">
                  <c:v>Q2</c:v>
                </c:pt>
                <c:pt idx="2">
                  <c:v>Q3</c:v>
                </c:pt>
                <c:pt idx="3">
                  <c:v>Q4</c:v>
                </c:pt>
              </c:strCache>
            </c:strRef>
          </c:cat>
          <c:val>
            <c:numRef>
              <c:f>Quarters!$E$5:$E$9</c:f>
              <c:numCache>
                <c:formatCode>General</c:formatCode>
                <c:ptCount val="4"/>
                <c:pt idx="0">
                  <c:v>45</c:v>
                </c:pt>
                <c:pt idx="1">
                  <c:v>64</c:v>
                </c:pt>
                <c:pt idx="2">
                  <c:v>47</c:v>
                </c:pt>
                <c:pt idx="3">
                  <c:v>42</c:v>
                </c:pt>
              </c:numCache>
            </c:numRef>
          </c:val>
        </c:ser>
        <c:ser>
          <c:idx val="4"/>
          <c:order val="4"/>
          <c:tx>
            <c:strRef>
              <c:f>Quarters!$F$3:$F$4</c:f>
              <c:strCache>
                <c:ptCount val="1"/>
                <c:pt idx="0">
                  <c:v>2008</c:v>
                </c:pt>
              </c:strCache>
            </c:strRef>
          </c:tx>
          <c:cat>
            <c:strRef>
              <c:f>Quarters!$A$5:$A$9</c:f>
              <c:strCache>
                <c:ptCount val="4"/>
                <c:pt idx="0">
                  <c:v>Q1</c:v>
                </c:pt>
                <c:pt idx="1">
                  <c:v>Q2</c:v>
                </c:pt>
                <c:pt idx="2">
                  <c:v>Q3</c:v>
                </c:pt>
                <c:pt idx="3">
                  <c:v>Q4</c:v>
                </c:pt>
              </c:strCache>
            </c:strRef>
          </c:cat>
          <c:val>
            <c:numRef>
              <c:f>Quarters!$F$5:$F$9</c:f>
              <c:numCache>
                <c:formatCode>General</c:formatCode>
                <c:ptCount val="4"/>
                <c:pt idx="0">
                  <c:v>62</c:v>
                </c:pt>
                <c:pt idx="1">
                  <c:v>56</c:v>
                </c:pt>
                <c:pt idx="2">
                  <c:v>66</c:v>
                </c:pt>
                <c:pt idx="3">
                  <c:v>26</c:v>
                </c:pt>
              </c:numCache>
            </c:numRef>
          </c:val>
        </c:ser>
        <c:ser>
          <c:idx val="5"/>
          <c:order val="5"/>
          <c:tx>
            <c:strRef>
              <c:f>Quarters!$G$3:$G$4</c:f>
              <c:strCache>
                <c:ptCount val="1"/>
                <c:pt idx="0">
                  <c:v>2009</c:v>
                </c:pt>
              </c:strCache>
            </c:strRef>
          </c:tx>
          <c:cat>
            <c:strRef>
              <c:f>Quarters!$A$5:$A$9</c:f>
              <c:strCache>
                <c:ptCount val="4"/>
                <c:pt idx="0">
                  <c:v>Q1</c:v>
                </c:pt>
                <c:pt idx="1">
                  <c:v>Q2</c:v>
                </c:pt>
                <c:pt idx="2">
                  <c:v>Q3</c:v>
                </c:pt>
                <c:pt idx="3">
                  <c:v>Q4</c:v>
                </c:pt>
              </c:strCache>
            </c:strRef>
          </c:cat>
          <c:val>
            <c:numRef>
              <c:f>Quarters!$G$5:$G$9</c:f>
              <c:numCache>
                <c:formatCode>General</c:formatCode>
                <c:ptCount val="4"/>
                <c:pt idx="0">
                  <c:v>21</c:v>
                </c:pt>
                <c:pt idx="1">
                  <c:v>21</c:v>
                </c:pt>
                <c:pt idx="2">
                  <c:v>21</c:v>
                </c:pt>
                <c:pt idx="3">
                  <c:v>28</c:v>
                </c:pt>
              </c:numCache>
            </c:numRef>
          </c:val>
        </c:ser>
        <c:marker val="1"/>
        <c:axId val="93142016"/>
        <c:axId val="93156096"/>
      </c:lineChart>
      <c:catAx>
        <c:axId val="93142016"/>
        <c:scaling>
          <c:orientation val="minMax"/>
        </c:scaling>
        <c:axPos val="b"/>
        <c:numFmt formatCode="General" sourceLinked="1"/>
        <c:tickLblPos val="nextTo"/>
        <c:crossAx val="93156096"/>
        <c:crosses val="autoZero"/>
        <c:lblAlgn val="ctr"/>
        <c:lblOffset val="100"/>
      </c:catAx>
      <c:valAx>
        <c:axId val="93156096"/>
        <c:scaling>
          <c:orientation val="minMax"/>
        </c:scaling>
        <c:axPos val="l"/>
        <c:majorGridlines/>
        <c:numFmt formatCode="General" sourceLinked="1"/>
        <c:tickLblPos val="nextTo"/>
        <c:crossAx val="93142016"/>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pivotSource>
    <c:name>[CSR Jobs Report Data 2004 to 2009.xlsx]LongQtr!PivotTable8</c:name>
    <c:fmtId val="8"/>
  </c:pivotSource>
  <c:chart>
    <c:autoTitleDeleted val="1"/>
    <c:pivotFmts>
      <c:pivotFmt>
        <c:idx val="0"/>
      </c:pivotFmt>
      <c:pivotFmt>
        <c:idx val="1"/>
      </c:pivotFmt>
    </c:pivotFmts>
    <c:plotArea>
      <c:layout/>
      <c:lineChart>
        <c:grouping val="standard"/>
        <c:ser>
          <c:idx val="0"/>
          <c:order val="0"/>
          <c:tx>
            <c:strRef>
              <c:f>LongQtr!$C$3:$C$4</c:f>
              <c:strCache>
                <c:ptCount val="1"/>
                <c:pt idx="0">
                  <c:v>Total</c:v>
                </c:pt>
              </c:strCache>
            </c:strRef>
          </c:tx>
          <c:spPr>
            <a:ln w="41275"/>
          </c:spPr>
          <c:cat>
            <c:multiLvlStrRef>
              <c:f>LongQtr!$A$5:$B$35</c:f>
              <c:multiLvlStrCache>
                <c:ptCount val="24"/>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lvl>
                <c:lvl>
                  <c:pt idx="0">
                    <c:v>2004</c:v>
                  </c:pt>
                  <c:pt idx="4">
                    <c:v>2005</c:v>
                  </c:pt>
                  <c:pt idx="8">
                    <c:v>2006</c:v>
                  </c:pt>
                  <c:pt idx="12">
                    <c:v>2007</c:v>
                  </c:pt>
                  <c:pt idx="16">
                    <c:v>2008</c:v>
                  </c:pt>
                  <c:pt idx="20">
                    <c:v>2009</c:v>
                  </c:pt>
                </c:lvl>
              </c:multiLvlStrCache>
            </c:multiLvlStrRef>
          </c:cat>
          <c:val>
            <c:numRef>
              <c:f>LongQtr!$C$5:$C$35</c:f>
              <c:numCache>
                <c:formatCode>General</c:formatCode>
                <c:ptCount val="24"/>
                <c:pt idx="0">
                  <c:v>15</c:v>
                </c:pt>
                <c:pt idx="1">
                  <c:v>24</c:v>
                </c:pt>
                <c:pt idx="2">
                  <c:v>18</c:v>
                </c:pt>
                <c:pt idx="3">
                  <c:v>32</c:v>
                </c:pt>
                <c:pt idx="4">
                  <c:v>38</c:v>
                </c:pt>
                <c:pt idx="5">
                  <c:v>31</c:v>
                </c:pt>
                <c:pt idx="6">
                  <c:v>23</c:v>
                </c:pt>
                <c:pt idx="7">
                  <c:v>29</c:v>
                </c:pt>
                <c:pt idx="8">
                  <c:v>28</c:v>
                </c:pt>
                <c:pt idx="9">
                  <c:v>38</c:v>
                </c:pt>
                <c:pt idx="10">
                  <c:v>18</c:v>
                </c:pt>
                <c:pt idx="11">
                  <c:v>26</c:v>
                </c:pt>
                <c:pt idx="12">
                  <c:v>45</c:v>
                </c:pt>
                <c:pt idx="13">
                  <c:v>64</c:v>
                </c:pt>
                <c:pt idx="14">
                  <c:v>47</c:v>
                </c:pt>
                <c:pt idx="15">
                  <c:v>42</c:v>
                </c:pt>
                <c:pt idx="16">
                  <c:v>62</c:v>
                </c:pt>
                <c:pt idx="17">
                  <c:v>56</c:v>
                </c:pt>
                <c:pt idx="18">
                  <c:v>66</c:v>
                </c:pt>
                <c:pt idx="19">
                  <c:v>26</c:v>
                </c:pt>
                <c:pt idx="20">
                  <c:v>21</c:v>
                </c:pt>
                <c:pt idx="21">
                  <c:v>21</c:v>
                </c:pt>
                <c:pt idx="22">
                  <c:v>21</c:v>
                </c:pt>
                <c:pt idx="23">
                  <c:v>28</c:v>
                </c:pt>
              </c:numCache>
            </c:numRef>
          </c:val>
        </c:ser>
        <c:marker val="1"/>
        <c:axId val="91178880"/>
        <c:axId val="91180416"/>
      </c:lineChart>
      <c:catAx>
        <c:axId val="91178880"/>
        <c:scaling>
          <c:orientation val="minMax"/>
        </c:scaling>
        <c:axPos val="b"/>
        <c:numFmt formatCode="General" sourceLinked="1"/>
        <c:tickLblPos val="nextTo"/>
        <c:crossAx val="91180416"/>
        <c:crosses val="autoZero"/>
        <c:lblAlgn val="ctr"/>
        <c:lblOffset val="100"/>
      </c:catAx>
      <c:valAx>
        <c:axId val="91180416"/>
        <c:scaling>
          <c:orientation val="minMax"/>
        </c:scaling>
        <c:axPos val="l"/>
        <c:majorGridlines/>
        <c:numFmt formatCode="General" sourceLinked="1"/>
        <c:tickLblPos val="nextTo"/>
        <c:crossAx val="91178880"/>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4747985041692824E-2"/>
          <c:y val="4.6535433070866099E-2"/>
          <c:w val="0.91902782616774703"/>
          <c:h val="0.86524181005152412"/>
        </c:manualLayout>
      </c:layout>
      <c:lineChart>
        <c:grouping val="standard"/>
        <c:ser>
          <c:idx val="0"/>
          <c:order val="0"/>
          <c:tx>
            <c:strRef>
              <c:f>titleinflate!$A$20</c:f>
              <c:strCache>
                <c:ptCount val="1"/>
                <c:pt idx="0">
                  <c:v>Analyst</c:v>
                </c:pt>
              </c:strCache>
            </c:strRef>
          </c:tx>
          <c:spPr>
            <a:ln>
              <a:solidFill>
                <a:srgbClr val="FFC000"/>
              </a:solidFill>
            </a:ln>
          </c:spPr>
          <c:marker>
            <c:spPr>
              <a:solidFill>
                <a:srgbClr val="FF9900"/>
              </a:solidFill>
            </c:spPr>
          </c:marker>
          <c:cat>
            <c:numRef>
              <c:f>titleinflate!$B$19:$G$19</c:f>
              <c:numCache>
                <c:formatCode>General</c:formatCode>
                <c:ptCount val="6"/>
                <c:pt idx="0">
                  <c:v>2004</c:v>
                </c:pt>
                <c:pt idx="1">
                  <c:v>2005</c:v>
                </c:pt>
                <c:pt idx="2">
                  <c:v>2006</c:v>
                </c:pt>
                <c:pt idx="3">
                  <c:v>2007</c:v>
                </c:pt>
                <c:pt idx="4">
                  <c:v>2008</c:v>
                </c:pt>
                <c:pt idx="5">
                  <c:v>2009</c:v>
                </c:pt>
              </c:numCache>
            </c:numRef>
          </c:cat>
          <c:val>
            <c:numRef>
              <c:f>titleinflate!$B$20:$G$20</c:f>
              <c:numCache>
                <c:formatCode>0%</c:formatCode>
                <c:ptCount val="6"/>
                <c:pt idx="0">
                  <c:v>0.125</c:v>
                </c:pt>
                <c:pt idx="1">
                  <c:v>0.22448979591836701</c:v>
                </c:pt>
                <c:pt idx="2">
                  <c:v>2.3809523809523812E-2</c:v>
                </c:pt>
                <c:pt idx="3">
                  <c:v>0.10416666666666709</c:v>
                </c:pt>
                <c:pt idx="4">
                  <c:v>4.3478260869565223E-2</c:v>
                </c:pt>
              </c:numCache>
            </c:numRef>
          </c:val>
        </c:ser>
        <c:ser>
          <c:idx val="1"/>
          <c:order val="1"/>
          <c:tx>
            <c:strRef>
              <c:f>titleinflate!$A$21</c:f>
              <c:strCache>
                <c:ptCount val="1"/>
                <c:pt idx="0">
                  <c:v>Manager</c:v>
                </c:pt>
              </c:strCache>
            </c:strRef>
          </c:tx>
          <c:cat>
            <c:numRef>
              <c:f>titleinflate!$B$19:$G$19</c:f>
              <c:numCache>
                <c:formatCode>General</c:formatCode>
                <c:ptCount val="6"/>
                <c:pt idx="0">
                  <c:v>2004</c:v>
                </c:pt>
                <c:pt idx="1">
                  <c:v>2005</c:v>
                </c:pt>
                <c:pt idx="2">
                  <c:v>2006</c:v>
                </c:pt>
                <c:pt idx="3">
                  <c:v>2007</c:v>
                </c:pt>
                <c:pt idx="4">
                  <c:v>2008</c:v>
                </c:pt>
                <c:pt idx="5">
                  <c:v>2009</c:v>
                </c:pt>
              </c:numCache>
            </c:numRef>
          </c:cat>
          <c:val>
            <c:numRef>
              <c:f>titleinflate!$B$21:$G$21</c:f>
              <c:numCache>
                <c:formatCode>0%</c:formatCode>
                <c:ptCount val="6"/>
                <c:pt idx="0">
                  <c:v>0.75000000000000255</c:v>
                </c:pt>
                <c:pt idx="1">
                  <c:v>0.61224489795918724</c:v>
                </c:pt>
                <c:pt idx="2">
                  <c:v>0.54761904761905056</c:v>
                </c:pt>
                <c:pt idx="3">
                  <c:v>0.62500000000000255</c:v>
                </c:pt>
                <c:pt idx="4">
                  <c:v>0.58695652173912716</c:v>
                </c:pt>
                <c:pt idx="5">
                  <c:v>0.43750000000000028</c:v>
                </c:pt>
              </c:numCache>
            </c:numRef>
          </c:val>
        </c:ser>
        <c:ser>
          <c:idx val="2"/>
          <c:order val="2"/>
          <c:tx>
            <c:strRef>
              <c:f>titleinflate!$A$22</c:f>
              <c:strCache>
                <c:ptCount val="1"/>
                <c:pt idx="0">
                  <c:v>Director</c:v>
                </c:pt>
              </c:strCache>
            </c:strRef>
          </c:tx>
          <c:spPr>
            <a:ln>
              <a:solidFill>
                <a:srgbClr val="CC0000"/>
              </a:solidFill>
            </a:ln>
          </c:spPr>
          <c:cat>
            <c:numRef>
              <c:f>titleinflate!$B$19:$G$19</c:f>
              <c:numCache>
                <c:formatCode>General</c:formatCode>
                <c:ptCount val="6"/>
                <c:pt idx="0">
                  <c:v>2004</c:v>
                </c:pt>
                <c:pt idx="1">
                  <c:v>2005</c:v>
                </c:pt>
                <c:pt idx="2">
                  <c:v>2006</c:v>
                </c:pt>
                <c:pt idx="3">
                  <c:v>2007</c:v>
                </c:pt>
                <c:pt idx="4">
                  <c:v>2008</c:v>
                </c:pt>
                <c:pt idx="5">
                  <c:v>2009</c:v>
                </c:pt>
              </c:numCache>
            </c:numRef>
          </c:cat>
          <c:val>
            <c:numRef>
              <c:f>titleinflate!$B$22:$G$22</c:f>
              <c:numCache>
                <c:formatCode>0%</c:formatCode>
                <c:ptCount val="6"/>
                <c:pt idx="0">
                  <c:v>0.125</c:v>
                </c:pt>
                <c:pt idx="1">
                  <c:v>0.16326530612244927</c:v>
                </c:pt>
                <c:pt idx="2">
                  <c:v>0.30952380952381042</c:v>
                </c:pt>
                <c:pt idx="3">
                  <c:v>0.22916666666666688</c:v>
                </c:pt>
                <c:pt idx="4">
                  <c:v>0.30434782608695726</c:v>
                </c:pt>
                <c:pt idx="5">
                  <c:v>0.37500000000000028</c:v>
                </c:pt>
              </c:numCache>
            </c:numRef>
          </c:val>
        </c:ser>
        <c:ser>
          <c:idx val="3"/>
          <c:order val="3"/>
          <c:tx>
            <c:strRef>
              <c:f>titleinflate!$A$23</c:f>
              <c:strCache>
                <c:ptCount val="1"/>
                <c:pt idx="0">
                  <c:v>Vice President</c:v>
                </c:pt>
              </c:strCache>
            </c:strRef>
          </c:tx>
          <c:cat>
            <c:numRef>
              <c:f>titleinflate!$B$19:$G$19</c:f>
              <c:numCache>
                <c:formatCode>General</c:formatCode>
                <c:ptCount val="6"/>
                <c:pt idx="0">
                  <c:v>2004</c:v>
                </c:pt>
                <c:pt idx="1">
                  <c:v>2005</c:v>
                </c:pt>
                <c:pt idx="2">
                  <c:v>2006</c:v>
                </c:pt>
                <c:pt idx="3">
                  <c:v>2007</c:v>
                </c:pt>
                <c:pt idx="4">
                  <c:v>2008</c:v>
                </c:pt>
                <c:pt idx="5">
                  <c:v>2009</c:v>
                </c:pt>
              </c:numCache>
            </c:numRef>
          </c:cat>
          <c:val>
            <c:numRef>
              <c:f>titleinflate!$B$23:$G$23</c:f>
              <c:numCache>
                <c:formatCode>General</c:formatCode>
                <c:ptCount val="6"/>
                <c:pt idx="2" formatCode="0%">
                  <c:v>0.11904761904761907</c:v>
                </c:pt>
                <c:pt idx="3" formatCode="0%">
                  <c:v>4.1666666666666713E-2</c:v>
                </c:pt>
                <c:pt idx="4" formatCode="0%">
                  <c:v>6.5217391304347824E-2</c:v>
                </c:pt>
                <c:pt idx="5" formatCode="0%">
                  <c:v>0.18750000000000014</c:v>
                </c:pt>
              </c:numCache>
            </c:numRef>
          </c:val>
        </c:ser>
        <c:marker val="1"/>
        <c:axId val="92820224"/>
        <c:axId val="92821760"/>
      </c:lineChart>
      <c:catAx>
        <c:axId val="92820224"/>
        <c:scaling>
          <c:orientation val="minMax"/>
        </c:scaling>
        <c:axPos val="b"/>
        <c:numFmt formatCode="General" sourceLinked="1"/>
        <c:tickLblPos val="nextTo"/>
        <c:crossAx val="92821760"/>
        <c:crosses val="autoZero"/>
        <c:auto val="1"/>
        <c:lblAlgn val="ctr"/>
        <c:lblOffset val="100"/>
      </c:catAx>
      <c:valAx>
        <c:axId val="92821760"/>
        <c:scaling>
          <c:orientation val="minMax"/>
        </c:scaling>
        <c:axPos val="l"/>
        <c:majorGridlines/>
        <c:numFmt formatCode="0%" sourceLinked="1"/>
        <c:tickLblPos val="nextTo"/>
        <c:crossAx val="92820224"/>
        <c:crosses val="autoZero"/>
        <c:crossBetween val="between"/>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pivotSource>
    <c:name>[BSRJobsSept1509.xlsx]Year!PivotTable1</c:name>
    <c:fmtId val="5"/>
  </c:pivotSource>
  <c:chart>
    <c:autoTitleDeleted val="1"/>
    <c:pivotFmts>
      <c:pivotFmt>
        <c:idx val="0"/>
        <c:marker>
          <c:symbol val="none"/>
        </c:marker>
      </c:pivotFmt>
      <c:pivotFmt>
        <c:idx val="1"/>
        <c:marker>
          <c:symbol val="none"/>
        </c:marker>
      </c:pivotFmt>
    </c:pivotFmts>
    <c:plotArea>
      <c:layout/>
      <c:barChart>
        <c:barDir val="col"/>
        <c:grouping val="stacked"/>
        <c:ser>
          <c:idx val="0"/>
          <c:order val="0"/>
          <c:tx>
            <c:strRef>
              <c:f>Year!$B$3</c:f>
              <c:strCache>
                <c:ptCount val="1"/>
                <c:pt idx="0">
                  <c:v>Total</c:v>
                </c:pt>
              </c:strCache>
            </c:strRef>
          </c:tx>
          <c:cat>
            <c:strRef>
              <c:f>Year!$A$4:$A$10</c:f>
              <c:strCache>
                <c:ptCount val="6"/>
                <c:pt idx="0">
                  <c:v>2004</c:v>
                </c:pt>
                <c:pt idx="1">
                  <c:v>2005</c:v>
                </c:pt>
                <c:pt idx="2">
                  <c:v>2006</c:v>
                </c:pt>
                <c:pt idx="3">
                  <c:v>2007</c:v>
                </c:pt>
                <c:pt idx="4">
                  <c:v>2008</c:v>
                </c:pt>
                <c:pt idx="5">
                  <c:v>2009</c:v>
                </c:pt>
              </c:strCache>
            </c:strRef>
          </c:cat>
          <c:val>
            <c:numRef>
              <c:f>Year!$B$4:$B$10</c:f>
              <c:numCache>
                <c:formatCode>General</c:formatCode>
                <c:ptCount val="6"/>
                <c:pt idx="0">
                  <c:v>89</c:v>
                </c:pt>
                <c:pt idx="1">
                  <c:v>121</c:v>
                </c:pt>
                <c:pt idx="2">
                  <c:v>110</c:v>
                </c:pt>
                <c:pt idx="3">
                  <c:v>198</c:v>
                </c:pt>
                <c:pt idx="4">
                  <c:v>210</c:v>
                </c:pt>
                <c:pt idx="5">
                  <c:v>91</c:v>
                </c:pt>
              </c:numCache>
            </c:numRef>
          </c:val>
        </c:ser>
        <c:overlap val="100"/>
        <c:axId val="92836224"/>
        <c:axId val="92838912"/>
      </c:barChart>
      <c:catAx>
        <c:axId val="92836224"/>
        <c:scaling>
          <c:orientation val="minMax"/>
        </c:scaling>
        <c:axPos val="b"/>
        <c:tickLblPos val="nextTo"/>
        <c:crossAx val="92838912"/>
        <c:crosses val="autoZero"/>
        <c:auto val="1"/>
        <c:lblAlgn val="ctr"/>
        <c:lblOffset val="100"/>
      </c:catAx>
      <c:valAx>
        <c:axId val="92838912"/>
        <c:scaling>
          <c:orientation val="minMax"/>
        </c:scaling>
        <c:axPos val="l"/>
        <c:majorGridlines/>
        <c:numFmt formatCode="General" sourceLinked="1"/>
        <c:tickLblPos val="nextTo"/>
        <c:crossAx val="9283622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pivotSource>
    <c:name>[BSRJobsSept1509.xlsx]LongQtr!PivotTable8</c:name>
    <c:fmtId val="6"/>
  </c:pivotSource>
  <c:chart>
    <c:autoTitleDeleted val="1"/>
    <c:pivotFmts>
      <c:pivotFmt>
        <c:idx val="0"/>
      </c:pivotFmt>
      <c:pivotFmt>
        <c:idx val="1"/>
      </c:pivotFmt>
    </c:pivotFmts>
    <c:plotArea>
      <c:layout>
        <c:manualLayout>
          <c:layoutTarget val="inner"/>
          <c:xMode val="edge"/>
          <c:yMode val="edge"/>
          <c:x val="4.6872890888638934E-2"/>
          <c:y val="3.134212111598661E-2"/>
          <c:w val="0.93756841038434569"/>
          <c:h val="0.81539641264556773"/>
        </c:manualLayout>
      </c:layout>
      <c:lineChart>
        <c:grouping val="standard"/>
        <c:ser>
          <c:idx val="0"/>
          <c:order val="0"/>
          <c:tx>
            <c:strRef>
              <c:f>LongQtr!$C$3:$C$4</c:f>
              <c:strCache>
                <c:ptCount val="1"/>
                <c:pt idx="0">
                  <c:v>Total</c:v>
                </c:pt>
              </c:strCache>
            </c:strRef>
          </c:tx>
          <c:spPr>
            <a:ln w="41275"/>
          </c:spPr>
          <c:cat>
            <c:multiLvlStrRef>
              <c:f>LongQtr!$A$5:$B$35</c:f>
              <c:multiLvlStrCache>
                <c:ptCount val="24"/>
                <c:lvl>
                  <c:pt idx="0">
                    <c:v>Q1</c:v>
                  </c:pt>
                  <c:pt idx="1">
                    <c:v>Q2</c:v>
                  </c:pt>
                  <c:pt idx="2">
                    <c:v>Q3</c:v>
                  </c:pt>
                  <c:pt idx="3">
                    <c:v>Q4</c:v>
                  </c:pt>
                  <c:pt idx="4">
                    <c:v>Q1</c:v>
                  </c:pt>
                  <c:pt idx="5">
                    <c:v>Q2</c:v>
                  </c:pt>
                  <c:pt idx="6">
                    <c:v>Q3</c:v>
                  </c:pt>
                  <c:pt idx="7">
                    <c:v>Q4</c:v>
                  </c:pt>
                  <c:pt idx="8">
                    <c:v>Q1</c:v>
                  </c:pt>
                  <c:pt idx="9">
                    <c:v>Q2</c:v>
                  </c:pt>
                  <c:pt idx="10">
                    <c:v>Q3</c:v>
                  </c:pt>
                  <c:pt idx="11">
                    <c:v>Q4</c:v>
                  </c:pt>
                  <c:pt idx="12">
                    <c:v>Q1</c:v>
                  </c:pt>
                  <c:pt idx="13">
                    <c:v>Q2</c:v>
                  </c:pt>
                  <c:pt idx="14">
                    <c:v>Q3</c:v>
                  </c:pt>
                  <c:pt idx="15">
                    <c:v>Q4</c:v>
                  </c:pt>
                  <c:pt idx="16">
                    <c:v>Q1</c:v>
                  </c:pt>
                  <c:pt idx="17">
                    <c:v>Q2</c:v>
                  </c:pt>
                  <c:pt idx="18">
                    <c:v>Q3</c:v>
                  </c:pt>
                  <c:pt idx="19">
                    <c:v>Q4</c:v>
                  </c:pt>
                  <c:pt idx="20">
                    <c:v>Q1</c:v>
                  </c:pt>
                  <c:pt idx="21">
                    <c:v>Q2</c:v>
                  </c:pt>
                  <c:pt idx="22">
                    <c:v>Q3</c:v>
                  </c:pt>
                  <c:pt idx="23">
                    <c:v>Q4</c:v>
                  </c:pt>
                </c:lvl>
                <c:lvl>
                  <c:pt idx="0">
                    <c:v>2004</c:v>
                  </c:pt>
                  <c:pt idx="4">
                    <c:v>2005</c:v>
                  </c:pt>
                  <c:pt idx="8">
                    <c:v>2006</c:v>
                  </c:pt>
                  <c:pt idx="12">
                    <c:v>2007</c:v>
                  </c:pt>
                  <c:pt idx="16">
                    <c:v>2008</c:v>
                  </c:pt>
                  <c:pt idx="20">
                    <c:v>2009</c:v>
                  </c:pt>
                </c:lvl>
              </c:multiLvlStrCache>
            </c:multiLvlStrRef>
          </c:cat>
          <c:val>
            <c:numRef>
              <c:f>LongQtr!$C$5:$C$35</c:f>
              <c:numCache>
                <c:formatCode>General</c:formatCode>
                <c:ptCount val="24"/>
                <c:pt idx="0">
                  <c:v>15</c:v>
                </c:pt>
                <c:pt idx="1">
                  <c:v>24</c:v>
                </c:pt>
                <c:pt idx="2">
                  <c:v>18</c:v>
                </c:pt>
                <c:pt idx="3">
                  <c:v>32</c:v>
                </c:pt>
                <c:pt idx="4">
                  <c:v>38</c:v>
                </c:pt>
                <c:pt idx="5">
                  <c:v>31</c:v>
                </c:pt>
                <c:pt idx="6">
                  <c:v>23</c:v>
                </c:pt>
                <c:pt idx="7">
                  <c:v>29</c:v>
                </c:pt>
                <c:pt idx="8">
                  <c:v>28</c:v>
                </c:pt>
                <c:pt idx="9">
                  <c:v>38</c:v>
                </c:pt>
                <c:pt idx="10">
                  <c:v>18</c:v>
                </c:pt>
                <c:pt idx="11">
                  <c:v>26</c:v>
                </c:pt>
                <c:pt idx="12">
                  <c:v>45</c:v>
                </c:pt>
                <c:pt idx="13">
                  <c:v>64</c:v>
                </c:pt>
                <c:pt idx="14">
                  <c:v>47</c:v>
                </c:pt>
                <c:pt idx="15">
                  <c:v>42</c:v>
                </c:pt>
                <c:pt idx="16">
                  <c:v>62</c:v>
                </c:pt>
                <c:pt idx="17">
                  <c:v>56</c:v>
                </c:pt>
                <c:pt idx="18">
                  <c:v>66</c:v>
                </c:pt>
                <c:pt idx="19">
                  <c:v>26</c:v>
                </c:pt>
                <c:pt idx="20">
                  <c:v>21</c:v>
                </c:pt>
                <c:pt idx="21">
                  <c:v>21</c:v>
                </c:pt>
                <c:pt idx="22">
                  <c:v>21</c:v>
                </c:pt>
                <c:pt idx="23">
                  <c:v>28</c:v>
                </c:pt>
              </c:numCache>
            </c:numRef>
          </c:val>
        </c:ser>
        <c:marker val="1"/>
        <c:axId val="92867968"/>
        <c:axId val="92979968"/>
      </c:lineChart>
      <c:catAx>
        <c:axId val="92867968"/>
        <c:scaling>
          <c:orientation val="minMax"/>
        </c:scaling>
        <c:axPos val="b"/>
        <c:numFmt formatCode="General" sourceLinked="1"/>
        <c:tickLblPos val="nextTo"/>
        <c:crossAx val="92979968"/>
        <c:crosses val="autoZero"/>
        <c:lblAlgn val="ctr"/>
        <c:lblOffset val="100"/>
      </c:catAx>
      <c:valAx>
        <c:axId val="92979968"/>
        <c:scaling>
          <c:orientation val="minMax"/>
        </c:scaling>
        <c:axPos val="l"/>
        <c:majorGridlines/>
        <c:numFmt formatCode="General" sourceLinked="1"/>
        <c:tickLblPos val="nextTo"/>
        <c:crossAx val="92867968"/>
        <c:crosses val="autoZero"/>
        <c:crossBetween val="between"/>
      </c:valAx>
    </c:plotArea>
    <c:plotVisOnly val="1"/>
    <c:dispBlanksAs val="gap"/>
  </c:chart>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6.4747985041692824E-2"/>
          <c:y val="4.6535433070866099E-2"/>
          <c:w val="0.91902782616774703"/>
          <c:h val="0.86524181005152312"/>
        </c:manualLayout>
      </c:layout>
      <c:lineChart>
        <c:grouping val="standard"/>
        <c:ser>
          <c:idx val="0"/>
          <c:order val="0"/>
          <c:tx>
            <c:strRef>
              <c:f>titleinflate!$A$20</c:f>
              <c:strCache>
                <c:ptCount val="1"/>
                <c:pt idx="0">
                  <c:v>Analyst</c:v>
                </c:pt>
              </c:strCache>
            </c:strRef>
          </c:tx>
          <c:spPr>
            <a:ln>
              <a:solidFill>
                <a:srgbClr val="FFC000"/>
              </a:solidFill>
            </a:ln>
          </c:spPr>
          <c:marker>
            <c:spPr>
              <a:solidFill>
                <a:srgbClr val="FF9900"/>
              </a:solidFill>
            </c:spPr>
          </c:marker>
          <c:cat>
            <c:numRef>
              <c:f>titleinflate!$B$19:$G$19</c:f>
              <c:numCache>
                <c:formatCode>General</c:formatCode>
                <c:ptCount val="6"/>
                <c:pt idx="0">
                  <c:v>2004</c:v>
                </c:pt>
                <c:pt idx="1">
                  <c:v>2005</c:v>
                </c:pt>
                <c:pt idx="2">
                  <c:v>2006</c:v>
                </c:pt>
                <c:pt idx="3">
                  <c:v>2007</c:v>
                </c:pt>
                <c:pt idx="4">
                  <c:v>2008</c:v>
                </c:pt>
                <c:pt idx="5">
                  <c:v>2009</c:v>
                </c:pt>
              </c:numCache>
            </c:numRef>
          </c:cat>
          <c:val>
            <c:numRef>
              <c:f>titleinflate!$B$20:$G$20</c:f>
              <c:numCache>
                <c:formatCode>0%</c:formatCode>
                <c:ptCount val="6"/>
                <c:pt idx="0">
                  <c:v>0.125</c:v>
                </c:pt>
                <c:pt idx="1">
                  <c:v>0.22448979591836701</c:v>
                </c:pt>
                <c:pt idx="2">
                  <c:v>2.3809523809523812E-2</c:v>
                </c:pt>
                <c:pt idx="3">
                  <c:v>0.10416666666666709</c:v>
                </c:pt>
                <c:pt idx="4">
                  <c:v>4.3478260869565223E-2</c:v>
                </c:pt>
              </c:numCache>
            </c:numRef>
          </c:val>
        </c:ser>
        <c:ser>
          <c:idx val="1"/>
          <c:order val="1"/>
          <c:tx>
            <c:strRef>
              <c:f>titleinflate!$A$21</c:f>
              <c:strCache>
                <c:ptCount val="1"/>
                <c:pt idx="0">
                  <c:v>Manager</c:v>
                </c:pt>
              </c:strCache>
            </c:strRef>
          </c:tx>
          <c:cat>
            <c:numRef>
              <c:f>titleinflate!$B$19:$G$19</c:f>
              <c:numCache>
                <c:formatCode>General</c:formatCode>
                <c:ptCount val="6"/>
                <c:pt idx="0">
                  <c:v>2004</c:v>
                </c:pt>
                <c:pt idx="1">
                  <c:v>2005</c:v>
                </c:pt>
                <c:pt idx="2">
                  <c:v>2006</c:v>
                </c:pt>
                <c:pt idx="3">
                  <c:v>2007</c:v>
                </c:pt>
                <c:pt idx="4">
                  <c:v>2008</c:v>
                </c:pt>
                <c:pt idx="5">
                  <c:v>2009</c:v>
                </c:pt>
              </c:numCache>
            </c:numRef>
          </c:cat>
          <c:val>
            <c:numRef>
              <c:f>titleinflate!$B$21:$G$21</c:f>
              <c:numCache>
                <c:formatCode>0%</c:formatCode>
                <c:ptCount val="6"/>
                <c:pt idx="0">
                  <c:v>0.75000000000000155</c:v>
                </c:pt>
                <c:pt idx="1">
                  <c:v>0.61224489795918724</c:v>
                </c:pt>
                <c:pt idx="2">
                  <c:v>0.54761904761904956</c:v>
                </c:pt>
                <c:pt idx="3">
                  <c:v>0.62500000000000155</c:v>
                </c:pt>
                <c:pt idx="4">
                  <c:v>0.58695652173912716</c:v>
                </c:pt>
                <c:pt idx="5">
                  <c:v>0.43750000000000028</c:v>
                </c:pt>
              </c:numCache>
            </c:numRef>
          </c:val>
        </c:ser>
        <c:ser>
          <c:idx val="2"/>
          <c:order val="2"/>
          <c:tx>
            <c:strRef>
              <c:f>titleinflate!$A$22</c:f>
              <c:strCache>
                <c:ptCount val="1"/>
                <c:pt idx="0">
                  <c:v>Director</c:v>
                </c:pt>
              </c:strCache>
            </c:strRef>
          </c:tx>
          <c:spPr>
            <a:ln>
              <a:solidFill>
                <a:srgbClr val="CC0000"/>
              </a:solidFill>
            </a:ln>
          </c:spPr>
          <c:cat>
            <c:numRef>
              <c:f>titleinflate!$B$19:$G$19</c:f>
              <c:numCache>
                <c:formatCode>General</c:formatCode>
                <c:ptCount val="6"/>
                <c:pt idx="0">
                  <c:v>2004</c:v>
                </c:pt>
                <c:pt idx="1">
                  <c:v>2005</c:v>
                </c:pt>
                <c:pt idx="2">
                  <c:v>2006</c:v>
                </c:pt>
                <c:pt idx="3">
                  <c:v>2007</c:v>
                </c:pt>
                <c:pt idx="4">
                  <c:v>2008</c:v>
                </c:pt>
                <c:pt idx="5">
                  <c:v>2009</c:v>
                </c:pt>
              </c:numCache>
            </c:numRef>
          </c:cat>
          <c:val>
            <c:numRef>
              <c:f>titleinflate!$B$22:$G$22</c:f>
              <c:numCache>
                <c:formatCode>0%</c:formatCode>
                <c:ptCount val="6"/>
                <c:pt idx="0">
                  <c:v>0.125</c:v>
                </c:pt>
                <c:pt idx="1">
                  <c:v>0.16326530612244927</c:v>
                </c:pt>
                <c:pt idx="2">
                  <c:v>0.30952380952381042</c:v>
                </c:pt>
                <c:pt idx="3">
                  <c:v>0.22916666666666688</c:v>
                </c:pt>
                <c:pt idx="4">
                  <c:v>0.30434782608695726</c:v>
                </c:pt>
                <c:pt idx="5">
                  <c:v>0.37500000000000028</c:v>
                </c:pt>
              </c:numCache>
            </c:numRef>
          </c:val>
        </c:ser>
        <c:ser>
          <c:idx val="3"/>
          <c:order val="3"/>
          <c:tx>
            <c:strRef>
              <c:f>titleinflate!$A$23</c:f>
              <c:strCache>
                <c:ptCount val="1"/>
                <c:pt idx="0">
                  <c:v>Vice President</c:v>
                </c:pt>
              </c:strCache>
            </c:strRef>
          </c:tx>
          <c:cat>
            <c:numRef>
              <c:f>titleinflate!$B$19:$G$19</c:f>
              <c:numCache>
                <c:formatCode>General</c:formatCode>
                <c:ptCount val="6"/>
                <c:pt idx="0">
                  <c:v>2004</c:v>
                </c:pt>
                <c:pt idx="1">
                  <c:v>2005</c:v>
                </c:pt>
                <c:pt idx="2">
                  <c:v>2006</c:v>
                </c:pt>
                <c:pt idx="3">
                  <c:v>2007</c:v>
                </c:pt>
                <c:pt idx="4">
                  <c:v>2008</c:v>
                </c:pt>
                <c:pt idx="5">
                  <c:v>2009</c:v>
                </c:pt>
              </c:numCache>
            </c:numRef>
          </c:cat>
          <c:val>
            <c:numRef>
              <c:f>titleinflate!$B$23:$G$23</c:f>
              <c:numCache>
                <c:formatCode>General</c:formatCode>
                <c:ptCount val="6"/>
                <c:pt idx="2" formatCode="0%">
                  <c:v>0.11904761904761907</c:v>
                </c:pt>
                <c:pt idx="3" formatCode="0%">
                  <c:v>4.1666666666666713E-2</c:v>
                </c:pt>
                <c:pt idx="4" formatCode="0%">
                  <c:v>6.5217391304347824E-2</c:v>
                </c:pt>
                <c:pt idx="5" formatCode="0%">
                  <c:v>0.18750000000000014</c:v>
                </c:pt>
              </c:numCache>
            </c:numRef>
          </c:val>
        </c:ser>
        <c:marker val="1"/>
        <c:axId val="93365376"/>
        <c:axId val="93366912"/>
      </c:lineChart>
      <c:catAx>
        <c:axId val="93365376"/>
        <c:scaling>
          <c:orientation val="minMax"/>
        </c:scaling>
        <c:axPos val="b"/>
        <c:numFmt formatCode="General" sourceLinked="1"/>
        <c:tickLblPos val="nextTo"/>
        <c:crossAx val="93366912"/>
        <c:crosses val="autoZero"/>
        <c:auto val="1"/>
        <c:lblAlgn val="ctr"/>
        <c:lblOffset val="100"/>
      </c:catAx>
      <c:valAx>
        <c:axId val="93366912"/>
        <c:scaling>
          <c:orientation val="minMax"/>
        </c:scaling>
        <c:axPos val="l"/>
        <c:majorGridlines/>
        <c:numFmt formatCode="0%" sourceLinked="1"/>
        <c:tickLblPos val="nextTo"/>
        <c:crossAx val="93365376"/>
        <c:crosses val="autoZero"/>
        <c:crossBetween val="between"/>
      </c:valAx>
    </c:plotArea>
    <c:legend>
      <c:legendPos val="l"/>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ayout>
        <c:manualLayout>
          <c:xMode val="edge"/>
          <c:yMode val="edge"/>
          <c:x val="0.129793510324484"/>
          <c:y val="0.28991688538932769"/>
          <c:w val="0.20047940910041123"/>
          <c:h val="0.29362301934480461"/>
        </c:manualLayout>
      </c:layout>
      <c:overlay val="1"/>
    </c:legend>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pivotSource>
    <c:name>[CSR Jobs Report Data 2004 to 2009.xlsx]categories!PivotTable1</c:name>
    <c:fmtId val="11"/>
  </c:pivotSource>
  <c:chart>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pivotFmt>
      <c:pivotFmt>
        <c:idx val="7"/>
      </c:pivotFmt>
      <c:pivotFmt>
        <c:idx val="8"/>
      </c:pivotFmt>
      <c:pivotFmt>
        <c:idx val="9"/>
      </c:pivotFmt>
      <c:pivotFmt>
        <c:idx val="10"/>
      </c:pivotFmt>
      <c:pivotFmt>
        <c:idx val="11"/>
      </c:pivotFmt>
    </c:pivotFmts>
    <c:plotArea>
      <c:layout/>
      <c:lineChart>
        <c:grouping val="standard"/>
        <c:ser>
          <c:idx val="0"/>
          <c:order val="0"/>
          <c:tx>
            <c:strRef>
              <c:f>categories!$B$3:$B$4</c:f>
              <c:strCache>
                <c:ptCount val="1"/>
                <c:pt idx="0">
                  <c:v>Independent</c:v>
                </c:pt>
              </c:strCache>
            </c:strRef>
          </c:tx>
          <c:spPr>
            <a:ln>
              <a:solidFill>
                <a:srgbClr val="990000"/>
              </a:solidFill>
            </a:ln>
          </c:spPr>
          <c:marker>
            <c:spPr>
              <a:ln>
                <a:noFill/>
              </a:ln>
            </c:spPr>
          </c:marker>
          <c:cat>
            <c:strRef>
              <c:f>categories!$A$5:$A$11</c:f>
              <c:strCache>
                <c:ptCount val="6"/>
                <c:pt idx="0">
                  <c:v>2004</c:v>
                </c:pt>
                <c:pt idx="1">
                  <c:v>2005</c:v>
                </c:pt>
                <c:pt idx="2">
                  <c:v>2006</c:v>
                </c:pt>
                <c:pt idx="3">
                  <c:v>2007</c:v>
                </c:pt>
                <c:pt idx="4">
                  <c:v>2008</c:v>
                </c:pt>
                <c:pt idx="5">
                  <c:v>2009</c:v>
                </c:pt>
              </c:strCache>
            </c:strRef>
          </c:cat>
          <c:val>
            <c:numRef>
              <c:f>categories!$B$5:$B$11</c:f>
              <c:numCache>
                <c:formatCode>General</c:formatCode>
                <c:ptCount val="6"/>
                <c:pt idx="0">
                  <c:v>23</c:v>
                </c:pt>
                <c:pt idx="1">
                  <c:v>28</c:v>
                </c:pt>
                <c:pt idx="2">
                  <c:v>25</c:v>
                </c:pt>
                <c:pt idx="3">
                  <c:v>47</c:v>
                </c:pt>
                <c:pt idx="4">
                  <c:v>75</c:v>
                </c:pt>
                <c:pt idx="5">
                  <c:v>27</c:v>
                </c:pt>
              </c:numCache>
            </c:numRef>
          </c:val>
        </c:ser>
        <c:ser>
          <c:idx val="1"/>
          <c:order val="1"/>
          <c:tx>
            <c:strRef>
              <c:f>categories!$C$3:$C$4</c:f>
              <c:strCache>
                <c:ptCount val="1"/>
                <c:pt idx="0">
                  <c:v>Services</c:v>
                </c:pt>
              </c:strCache>
            </c:strRef>
          </c:tx>
          <c:spPr>
            <a:ln>
              <a:solidFill>
                <a:srgbClr val="FFCC00"/>
              </a:solidFill>
            </a:ln>
          </c:spPr>
          <c:marker>
            <c:spPr>
              <a:solidFill>
                <a:srgbClr val="FFCC00"/>
              </a:solidFill>
            </c:spPr>
          </c:marker>
          <c:cat>
            <c:strRef>
              <c:f>categories!$A$5:$A$11</c:f>
              <c:strCache>
                <c:ptCount val="6"/>
                <c:pt idx="0">
                  <c:v>2004</c:v>
                </c:pt>
                <c:pt idx="1">
                  <c:v>2005</c:v>
                </c:pt>
                <c:pt idx="2">
                  <c:v>2006</c:v>
                </c:pt>
                <c:pt idx="3">
                  <c:v>2007</c:v>
                </c:pt>
                <c:pt idx="4">
                  <c:v>2008</c:v>
                </c:pt>
                <c:pt idx="5">
                  <c:v>2009</c:v>
                </c:pt>
              </c:strCache>
            </c:strRef>
          </c:cat>
          <c:val>
            <c:numRef>
              <c:f>categories!$C$5:$C$11</c:f>
              <c:numCache>
                <c:formatCode>General</c:formatCode>
                <c:ptCount val="6"/>
                <c:pt idx="0">
                  <c:v>38</c:v>
                </c:pt>
                <c:pt idx="1">
                  <c:v>34</c:v>
                </c:pt>
                <c:pt idx="2">
                  <c:v>31</c:v>
                </c:pt>
                <c:pt idx="3">
                  <c:v>78</c:v>
                </c:pt>
                <c:pt idx="4">
                  <c:v>59</c:v>
                </c:pt>
                <c:pt idx="5">
                  <c:v>30</c:v>
                </c:pt>
              </c:numCache>
            </c:numRef>
          </c:val>
        </c:ser>
        <c:ser>
          <c:idx val="2"/>
          <c:order val="2"/>
          <c:tx>
            <c:strRef>
              <c:f>categories!$D$3:$D$4</c:f>
              <c:strCache>
                <c:ptCount val="1"/>
                <c:pt idx="0">
                  <c:v>Internal</c:v>
                </c:pt>
              </c:strCache>
            </c:strRef>
          </c:tx>
          <c:spPr>
            <a:ln>
              <a:solidFill>
                <a:srgbClr val="ABB400"/>
              </a:solidFill>
            </a:ln>
          </c:spPr>
          <c:marker>
            <c:spPr>
              <a:solidFill>
                <a:srgbClr val="ABB400"/>
              </a:solidFill>
            </c:spPr>
          </c:marker>
          <c:cat>
            <c:strRef>
              <c:f>categories!$A$5:$A$11</c:f>
              <c:strCache>
                <c:ptCount val="6"/>
                <c:pt idx="0">
                  <c:v>2004</c:v>
                </c:pt>
                <c:pt idx="1">
                  <c:v>2005</c:v>
                </c:pt>
                <c:pt idx="2">
                  <c:v>2006</c:v>
                </c:pt>
                <c:pt idx="3">
                  <c:v>2007</c:v>
                </c:pt>
                <c:pt idx="4">
                  <c:v>2008</c:v>
                </c:pt>
                <c:pt idx="5">
                  <c:v>2009</c:v>
                </c:pt>
              </c:strCache>
            </c:strRef>
          </c:cat>
          <c:val>
            <c:numRef>
              <c:f>categories!$D$5:$D$11</c:f>
              <c:numCache>
                <c:formatCode>General</c:formatCode>
                <c:ptCount val="6"/>
                <c:pt idx="0">
                  <c:v>28</c:v>
                </c:pt>
                <c:pt idx="1">
                  <c:v>59</c:v>
                </c:pt>
                <c:pt idx="2">
                  <c:v>54</c:v>
                </c:pt>
                <c:pt idx="3">
                  <c:v>73</c:v>
                </c:pt>
                <c:pt idx="4">
                  <c:v>76</c:v>
                </c:pt>
                <c:pt idx="5">
                  <c:v>34</c:v>
                </c:pt>
              </c:numCache>
            </c:numRef>
          </c:val>
        </c:ser>
        <c:marker val="1"/>
        <c:axId val="98632064"/>
        <c:axId val="98633984"/>
      </c:lineChart>
      <c:catAx>
        <c:axId val="98632064"/>
        <c:scaling>
          <c:orientation val="minMax"/>
        </c:scaling>
        <c:axPos val="b"/>
        <c:tickLblPos val="nextTo"/>
        <c:crossAx val="98633984"/>
        <c:crosses val="autoZero"/>
        <c:auto val="1"/>
        <c:lblAlgn val="ctr"/>
        <c:lblOffset val="100"/>
      </c:catAx>
      <c:valAx>
        <c:axId val="98633984"/>
        <c:scaling>
          <c:orientation val="minMax"/>
        </c:scaling>
        <c:axPos val="l"/>
        <c:majorGridlines/>
        <c:numFmt formatCode="General" sourceLinked="1"/>
        <c:tickLblPos val="nextTo"/>
        <c:spPr>
          <a:ln w="19050"/>
        </c:spPr>
        <c:crossAx val="98632064"/>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Pt>
            <c:idx val="0"/>
            <c:spPr>
              <a:solidFill>
                <a:schemeClr val="bg1">
                  <a:lumMod val="50000"/>
                </a:schemeClr>
              </a:solidFill>
            </c:spPr>
          </c:dPt>
          <c:dPt>
            <c:idx val="2"/>
            <c:spPr>
              <a:solidFill>
                <a:srgbClr val="336600"/>
              </a:solidFill>
            </c:spPr>
          </c:dPt>
          <c:dPt>
            <c:idx val="3"/>
            <c:spPr>
              <a:solidFill>
                <a:srgbClr val="663300"/>
              </a:solidFill>
            </c:spPr>
          </c:dPt>
          <c:dPt>
            <c:idx val="4"/>
            <c:spPr>
              <a:solidFill>
                <a:srgbClr val="CC0000"/>
              </a:solidFill>
            </c:spPr>
          </c:dPt>
          <c:dPt>
            <c:idx val="5"/>
            <c:spPr>
              <a:solidFill>
                <a:srgbClr val="FF9900"/>
              </a:solidFill>
            </c:spPr>
          </c:dPt>
          <c:cat>
            <c:strRef>
              <c:f>Geo!$A$26:$A$31</c:f>
              <c:strCache>
                <c:ptCount val="6"/>
                <c:pt idx="0">
                  <c:v>Asia</c:v>
                </c:pt>
                <c:pt idx="1">
                  <c:v>Europe</c:v>
                </c:pt>
                <c:pt idx="2">
                  <c:v>Canada</c:v>
                </c:pt>
                <c:pt idx="3">
                  <c:v>Latin America</c:v>
                </c:pt>
                <c:pt idx="4">
                  <c:v>South Asia</c:v>
                </c:pt>
                <c:pt idx="5">
                  <c:v>Africa</c:v>
                </c:pt>
              </c:strCache>
            </c:strRef>
          </c:cat>
          <c:val>
            <c:numRef>
              <c:f>Geo!$B$26:$B$31</c:f>
              <c:numCache>
                <c:formatCode>General</c:formatCode>
                <c:ptCount val="6"/>
                <c:pt idx="0">
                  <c:v>61</c:v>
                </c:pt>
                <c:pt idx="1">
                  <c:v>56</c:v>
                </c:pt>
                <c:pt idx="2">
                  <c:v>19</c:v>
                </c:pt>
                <c:pt idx="3">
                  <c:v>16</c:v>
                </c:pt>
                <c:pt idx="4">
                  <c:v>14</c:v>
                </c:pt>
                <c:pt idx="5">
                  <c:v>11</c:v>
                </c:pt>
              </c:numCache>
            </c:numRef>
          </c:val>
        </c:ser>
        <c:firstSliceAng val="0"/>
      </c:pieChart>
    </c:plotArea>
    <c:legend>
      <c:legendPos val="b"/>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pivotSource>
    <c:name>[BSRJobsSept1509.xlsx]MthYr!PivotTable1</c:name>
    <c:fmtId val="3"/>
  </c:pivotSource>
  <c:chart>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s>
    <c:plotArea>
      <c:layout/>
      <c:lineChart>
        <c:grouping val="standard"/>
        <c:ser>
          <c:idx val="0"/>
          <c:order val="0"/>
          <c:tx>
            <c:strRef>
              <c:f>MthYr!$B$3:$B$4</c:f>
              <c:strCache>
                <c:ptCount val="1"/>
                <c:pt idx="0">
                  <c:v>2004</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MthYr!$B$5:$B$17</c:f>
              <c:numCache>
                <c:formatCode>General</c:formatCode>
                <c:ptCount val="12"/>
                <c:pt idx="0">
                  <c:v>5</c:v>
                </c:pt>
                <c:pt idx="1">
                  <c:v>5</c:v>
                </c:pt>
                <c:pt idx="2">
                  <c:v>5</c:v>
                </c:pt>
                <c:pt idx="3">
                  <c:v>3</c:v>
                </c:pt>
                <c:pt idx="4">
                  <c:v>13</c:v>
                </c:pt>
                <c:pt idx="5">
                  <c:v>8</c:v>
                </c:pt>
                <c:pt idx="6">
                  <c:v>2</c:v>
                </c:pt>
                <c:pt idx="7">
                  <c:v>7</c:v>
                </c:pt>
                <c:pt idx="8">
                  <c:v>9</c:v>
                </c:pt>
                <c:pt idx="9">
                  <c:v>11</c:v>
                </c:pt>
                <c:pt idx="10">
                  <c:v>12</c:v>
                </c:pt>
                <c:pt idx="11">
                  <c:v>9</c:v>
                </c:pt>
              </c:numCache>
            </c:numRef>
          </c:val>
        </c:ser>
        <c:ser>
          <c:idx val="1"/>
          <c:order val="1"/>
          <c:tx>
            <c:strRef>
              <c:f>MthYr!$C$3:$C$4</c:f>
              <c:strCache>
                <c:ptCount val="1"/>
                <c:pt idx="0">
                  <c:v>2005</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MthYr!$C$5:$C$17</c:f>
              <c:numCache>
                <c:formatCode>General</c:formatCode>
                <c:ptCount val="12"/>
                <c:pt idx="0">
                  <c:v>12</c:v>
                </c:pt>
                <c:pt idx="1">
                  <c:v>13</c:v>
                </c:pt>
                <c:pt idx="2">
                  <c:v>13</c:v>
                </c:pt>
                <c:pt idx="3">
                  <c:v>18</c:v>
                </c:pt>
                <c:pt idx="4">
                  <c:v>6</c:v>
                </c:pt>
                <c:pt idx="5">
                  <c:v>7</c:v>
                </c:pt>
                <c:pt idx="6">
                  <c:v>4</c:v>
                </c:pt>
                <c:pt idx="7">
                  <c:v>9</c:v>
                </c:pt>
                <c:pt idx="8">
                  <c:v>10</c:v>
                </c:pt>
                <c:pt idx="9">
                  <c:v>11</c:v>
                </c:pt>
                <c:pt idx="10">
                  <c:v>8</c:v>
                </c:pt>
                <c:pt idx="11">
                  <c:v>10</c:v>
                </c:pt>
              </c:numCache>
            </c:numRef>
          </c:val>
        </c:ser>
        <c:ser>
          <c:idx val="2"/>
          <c:order val="2"/>
          <c:tx>
            <c:strRef>
              <c:f>MthYr!$D$3:$D$4</c:f>
              <c:strCache>
                <c:ptCount val="1"/>
                <c:pt idx="0">
                  <c:v>2006</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MthYr!$D$5:$D$17</c:f>
              <c:numCache>
                <c:formatCode>General</c:formatCode>
                <c:ptCount val="12"/>
                <c:pt idx="0">
                  <c:v>8</c:v>
                </c:pt>
                <c:pt idx="1">
                  <c:v>8</c:v>
                </c:pt>
                <c:pt idx="2">
                  <c:v>12</c:v>
                </c:pt>
                <c:pt idx="3">
                  <c:v>12</c:v>
                </c:pt>
                <c:pt idx="4">
                  <c:v>11</c:v>
                </c:pt>
                <c:pt idx="5">
                  <c:v>15</c:v>
                </c:pt>
                <c:pt idx="6">
                  <c:v>7</c:v>
                </c:pt>
                <c:pt idx="7">
                  <c:v>6</c:v>
                </c:pt>
                <c:pt idx="8">
                  <c:v>5</c:v>
                </c:pt>
                <c:pt idx="9">
                  <c:v>9</c:v>
                </c:pt>
                <c:pt idx="10">
                  <c:v>6</c:v>
                </c:pt>
                <c:pt idx="11">
                  <c:v>11</c:v>
                </c:pt>
              </c:numCache>
            </c:numRef>
          </c:val>
        </c:ser>
        <c:ser>
          <c:idx val="3"/>
          <c:order val="3"/>
          <c:tx>
            <c:strRef>
              <c:f>MthYr!$E$3:$E$4</c:f>
              <c:strCache>
                <c:ptCount val="1"/>
                <c:pt idx="0">
                  <c:v>2007</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MthYr!$E$5:$E$17</c:f>
              <c:numCache>
                <c:formatCode>General</c:formatCode>
                <c:ptCount val="12"/>
                <c:pt idx="0">
                  <c:v>12</c:v>
                </c:pt>
                <c:pt idx="1">
                  <c:v>18</c:v>
                </c:pt>
                <c:pt idx="2">
                  <c:v>15</c:v>
                </c:pt>
                <c:pt idx="3">
                  <c:v>25</c:v>
                </c:pt>
                <c:pt idx="4">
                  <c:v>22</c:v>
                </c:pt>
                <c:pt idx="5">
                  <c:v>17</c:v>
                </c:pt>
                <c:pt idx="6">
                  <c:v>15</c:v>
                </c:pt>
                <c:pt idx="7">
                  <c:v>19</c:v>
                </c:pt>
                <c:pt idx="8">
                  <c:v>13</c:v>
                </c:pt>
                <c:pt idx="9">
                  <c:v>15</c:v>
                </c:pt>
                <c:pt idx="10">
                  <c:v>15</c:v>
                </c:pt>
                <c:pt idx="11">
                  <c:v>12</c:v>
                </c:pt>
              </c:numCache>
            </c:numRef>
          </c:val>
        </c:ser>
        <c:ser>
          <c:idx val="4"/>
          <c:order val="4"/>
          <c:tx>
            <c:strRef>
              <c:f>MthYr!$F$3:$F$4</c:f>
              <c:strCache>
                <c:ptCount val="1"/>
                <c:pt idx="0">
                  <c:v>2008</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MthYr!$F$5:$F$17</c:f>
              <c:numCache>
                <c:formatCode>General</c:formatCode>
                <c:ptCount val="12"/>
                <c:pt idx="0">
                  <c:v>30</c:v>
                </c:pt>
                <c:pt idx="1">
                  <c:v>14</c:v>
                </c:pt>
                <c:pt idx="2">
                  <c:v>18</c:v>
                </c:pt>
                <c:pt idx="3">
                  <c:v>17</c:v>
                </c:pt>
                <c:pt idx="4">
                  <c:v>25</c:v>
                </c:pt>
                <c:pt idx="5">
                  <c:v>14</c:v>
                </c:pt>
                <c:pt idx="6">
                  <c:v>22</c:v>
                </c:pt>
                <c:pt idx="7">
                  <c:v>21</c:v>
                </c:pt>
                <c:pt idx="8">
                  <c:v>23</c:v>
                </c:pt>
                <c:pt idx="9">
                  <c:v>12</c:v>
                </c:pt>
                <c:pt idx="10">
                  <c:v>6</c:v>
                </c:pt>
                <c:pt idx="11">
                  <c:v>8</c:v>
                </c:pt>
              </c:numCache>
            </c:numRef>
          </c:val>
        </c:ser>
        <c:ser>
          <c:idx val="5"/>
          <c:order val="5"/>
          <c:tx>
            <c:strRef>
              <c:f>MthYr!$G$3:$G$4</c:f>
              <c:strCache>
                <c:ptCount val="1"/>
                <c:pt idx="0">
                  <c:v>2009</c:v>
                </c:pt>
              </c:strCache>
            </c:strRef>
          </c:tx>
          <c:spPr>
            <a:ln w="41275"/>
          </c:spPr>
          <c:cat>
            <c:strRef>
              <c:f>MthYr!$A$5:$A$17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MthYr!$G$5:$G$17</c:f>
              <c:numCache>
                <c:formatCode>General</c:formatCode>
                <c:ptCount val="12"/>
                <c:pt idx="0">
                  <c:v>9</c:v>
                </c:pt>
                <c:pt idx="1">
                  <c:v>4</c:v>
                </c:pt>
                <c:pt idx="2">
                  <c:v>8</c:v>
                </c:pt>
                <c:pt idx="3">
                  <c:v>13</c:v>
                </c:pt>
                <c:pt idx="4">
                  <c:v>1</c:v>
                </c:pt>
                <c:pt idx="5">
                  <c:v>7</c:v>
                </c:pt>
                <c:pt idx="6">
                  <c:v>7</c:v>
                </c:pt>
                <c:pt idx="7">
                  <c:v>8</c:v>
                </c:pt>
                <c:pt idx="8">
                  <c:v>6</c:v>
                </c:pt>
                <c:pt idx="9">
                  <c:v>11</c:v>
                </c:pt>
                <c:pt idx="10">
                  <c:v>9</c:v>
                </c:pt>
                <c:pt idx="11">
                  <c:v>8</c:v>
                </c:pt>
              </c:numCache>
            </c:numRef>
          </c:val>
        </c:ser>
        <c:marker val="1"/>
        <c:axId val="98989184"/>
        <c:axId val="98990720"/>
      </c:lineChart>
      <c:catAx>
        <c:axId val="98989184"/>
        <c:scaling>
          <c:orientation val="minMax"/>
        </c:scaling>
        <c:axPos val="b"/>
        <c:tickLblPos val="nextTo"/>
        <c:crossAx val="98990720"/>
        <c:crosses val="autoZero"/>
        <c:auto val="1"/>
        <c:lblAlgn val="ctr"/>
        <c:lblOffset val="100"/>
      </c:catAx>
      <c:valAx>
        <c:axId val="98990720"/>
        <c:scaling>
          <c:orientation val="minMax"/>
        </c:scaling>
        <c:axPos val="l"/>
        <c:majorGridlines/>
        <c:numFmt formatCode="General" sourceLinked="1"/>
        <c:tickLblPos val="nextTo"/>
        <c:crossAx val="98989184"/>
        <c:crosses val="autoZero"/>
        <c:crossBetween val="between"/>
      </c:valAx>
    </c:plotArea>
    <c:legend>
      <c:legendPos val="r"/>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0.45732</cdr:x>
      <cdr:y>0.20878</cdr:y>
    </cdr:from>
    <cdr:to>
      <cdr:x>0.61496</cdr:x>
      <cdr:y>0.29559</cdr:y>
    </cdr:to>
    <cdr:sp macro="" textlink="">
      <cdr:nvSpPr>
        <cdr:cNvPr id="2" name="TextBox 1"/>
        <cdr:cNvSpPr txBox="1"/>
      </cdr:nvSpPr>
      <cdr:spPr>
        <a:xfrm xmlns:a="http://schemas.openxmlformats.org/drawingml/2006/main" rot="20678863">
          <a:off x="3937839" y="859092"/>
          <a:ext cx="1357322" cy="3571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Manager</a:t>
          </a:r>
          <a:endParaRPr lang="en-US" sz="1100" dirty="0"/>
        </a:p>
      </cdr:txBody>
    </cdr:sp>
  </cdr:relSizeAnchor>
  <cdr:relSizeAnchor xmlns:cdr="http://schemas.openxmlformats.org/drawingml/2006/chartDrawing">
    <cdr:from>
      <cdr:x>0.43805</cdr:x>
      <cdr:y>0.75695</cdr:y>
    </cdr:from>
    <cdr:to>
      <cdr:x>0.59569</cdr:x>
      <cdr:y>0.84375</cdr:y>
    </cdr:to>
    <cdr:sp macro="" textlink="">
      <cdr:nvSpPr>
        <cdr:cNvPr id="3" name="TextBox 1"/>
        <cdr:cNvSpPr txBox="1"/>
      </cdr:nvSpPr>
      <cdr:spPr>
        <a:xfrm xmlns:a="http://schemas.openxmlformats.org/drawingml/2006/main" rot="844182">
          <a:off x="3771896" y="3114680"/>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Vice President</a:t>
          </a:r>
          <a:endParaRPr lang="en-US" sz="1100" dirty="0"/>
        </a:p>
      </cdr:txBody>
    </cdr:sp>
  </cdr:relSizeAnchor>
  <cdr:relSizeAnchor xmlns:cdr="http://schemas.openxmlformats.org/drawingml/2006/chartDrawing">
    <cdr:from>
      <cdr:x>0.3519</cdr:x>
      <cdr:y>0.81205</cdr:y>
    </cdr:from>
    <cdr:to>
      <cdr:x>0.50953</cdr:x>
      <cdr:y>0.89886</cdr:y>
    </cdr:to>
    <cdr:sp macro="" textlink="">
      <cdr:nvSpPr>
        <cdr:cNvPr id="4" name="TextBox 1"/>
        <cdr:cNvSpPr txBox="1"/>
      </cdr:nvSpPr>
      <cdr:spPr>
        <a:xfrm xmlns:a="http://schemas.openxmlformats.org/drawingml/2006/main" rot="2197547">
          <a:off x="3030061" y="3341421"/>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Analyst</a:t>
          </a:r>
          <a:endParaRPr lang="en-US" sz="1100" dirty="0"/>
        </a:p>
      </cdr:txBody>
    </cdr:sp>
  </cdr:relSizeAnchor>
  <cdr:relSizeAnchor xmlns:cdr="http://schemas.openxmlformats.org/drawingml/2006/chartDrawing">
    <cdr:from>
      <cdr:x>0.44903</cdr:x>
      <cdr:y>0.57084</cdr:y>
    </cdr:from>
    <cdr:to>
      <cdr:x>0.60666</cdr:x>
      <cdr:y>0.65764</cdr:y>
    </cdr:to>
    <cdr:sp macro="" textlink="">
      <cdr:nvSpPr>
        <cdr:cNvPr id="5" name="TextBox 1"/>
        <cdr:cNvSpPr txBox="1"/>
      </cdr:nvSpPr>
      <cdr:spPr>
        <a:xfrm xmlns:a="http://schemas.openxmlformats.org/drawingml/2006/main" rot="862516">
          <a:off x="3866426" y="2348887"/>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Director</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0.76326</cdr:x>
      <cdr:y>0.26843</cdr:y>
    </cdr:from>
    <cdr:to>
      <cdr:x>0.77918</cdr:x>
      <cdr:y>0.42758</cdr:y>
    </cdr:to>
    <cdr:sp macro="" textlink="">
      <cdr:nvSpPr>
        <cdr:cNvPr id="3" name="Straight Arrow Connector 2"/>
        <cdr:cNvSpPr/>
      </cdr:nvSpPr>
      <cdr:spPr bwMode="auto">
        <a:xfrm xmlns:a="http://schemas.openxmlformats.org/drawingml/2006/main" rot="16200000" flipH="1">
          <a:off x="6567541" y="1490615"/>
          <a:ext cx="714369" cy="142944"/>
        </a:xfrm>
        <a:prstGeom xmlns:a="http://schemas.openxmlformats.org/drawingml/2006/main" prst="straightConnector1">
          <a:avLst/>
        </a:prstGeom>
        <a:solidFill xmlns:a="http://schemas.openxmlformats.org/drawingml/2006/main">
          <a:schemeClr val="accent1"/>
        </a:solidFill>
        <a:ln xmlns:a="http://schemas.openxmlformats.org/drawingml/2006/main" w="19050" cap="flat" cmpd="sng" algn="ctr">
          <a:solidFill>
            <a:srgbClr val="FF0000"/>
          </a:solidFill>
          <a:prstDash val="solid"/>
          <a:round/>
          <a:headEnd type="none" w="med" len="med"/>
          <a:tailEnd type="arrow"/>
        </a:ln>
        <a:effectLst xmlns:a="http://schemas.openxmlformats.org/drawingml/2006/main"/>
      </cdr:spPr>
      <cdr:txBody>
        <a:bodyPr xmlns:a="http://schemas.openxmlformats.org/drawingml/2006/main" vertOverflow="clip" vert="horz" wrap="square" lIns="46800" tIns="46800" rIns="46800" bIns="46800" numCol="1" anchor="ctr" anchorCtr="0" compatLnSpc="1">
          <a:prstTxWarp prst="textNoShape">
            <a:avLst/>
          </a:prstTxWarp>
        </a:bodyPr>
        <a:lstStyle xmlns:a="http://schemas.openxmlformats.org/drawingml/2006/main"/>
        <a:p xmlns:a="http://schemas.openxmlformats.org/drawingml/2006/main">
          <a:endParaRPr lang="en-US" dirty="0">
            <a:ln>
              <a:solidFill>
                <a:srgbClr val="FF0000"/>
              </a:solidFill>
            </a:ln>
            <a:solidFill>
              <a:srgbClr val="FF0000"/>
            </a:solidFill>
          </a:endParaRPr>
        </a:p>
      </cdr:txBody>
    </cdr:sp>
  </cdr:relSizeAnchor>
  <cdr:relSizeAnchor xmlns:cdr="http://schemas.openxmlformats.org/drawingml/2006/chartDrawing">
    <cdr:from>
      <cdr:x>0.94625</cdr:x>
      <cdr:y>0.53899</cdr:y>
    </cdr:from>
    <cdr:to>
      <cdr:x>0.97808</cdr:x>
      <cdr:y>0.60265</cdr:y>
    </cdr:to>
    <cdr:sp macro="" textlink="">
      <cdr:nvSpPr>
        <cdr:cNvPr id="4" name="Straight Arrow Connector 3"/>
        <cdr:cNvSpPr/>
      </cdr:nvSpPr>
      <cdr:spPr bwMode="auto">
        <a:xfrm xmlns:a="http://schemas.openxmlformats.org/drawingml/2006/main" rot="16200000">
          <a:off x="8496329" y="2419348"/>
          <a:ext cx="285752" cy="285751"/>
        </a:xfrm>
        <a:prstGeom xmlns:a="http://schemas.openxmlformats.org/drawingml/2006/main" prst="straightConnector1">
          <a:avLst/>
        </a:prstGeom>
        <a:solidFill xmlns:a="http://schemas.openxmlformats.org/drawingml/2006/main">
          <a:srgbClr val="993300"/>
        </a:solidFill>
        <a:ln xmlns:a="http://schemas.openxmlformats.org/drawingml/2006/main" w="19050" cap="flat" cmpd="sng" algn="ctr">
          <a:solidFill>
            <a:srgbClr val="FF0000"/>
          </a:solidFill>
          <a:prstDash val="solid"/>
          <a:round/>
          <a:headEnd type="none" w="med" len="med"/>
          <a:tailEnd type="arrow"/>
        </a:ln>
        <a:effectLst xmlns:a="http://schemas.openxmlformats.org/drawingml/2006/main"/>
      </cdr:spPr>
      <cdr:txBody>
        <a:bodyPr xmlns:a="http://schemas.openxmlformats.org/drawingml/2006/main" vert="horz" wrap="square" lIns="46800" tIns="46800" rIns="46800" bIns="46800" numCol="1" anchor="ctr" anchorCtr="0" compatLnSpc="1">
          <a:prstTxWarp prst="textNoShape">
            <a:avLst/>
          </a:prstTxWarp>
        </a:bodyPr>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endParaRPr lang="en-US" dirty="0">
            <a:ln>
              <a:solidFill>
                <a:srgbClr val="FF0000"/>
              </a:solidFill>
            </a:ln>
            <a:solidFill>
              <a:srgbClr val="FF0000"/>
            </a:solidFill>
          </a:endParaRPr>
        </a:p>
      </cdr:txBody>
    </cdr:sp>
  </cdr:relSizeAnchor>
  <cdr:relSizeAnchor xmlns:cdr="http://schemas.openxmlformats.org/drawingml/2006/chartDrawing">
    <cdr:from>
      <cdr:x>0.78713</cdr:x>
      <cdr:y>0.1252</cdr:y>
    </cdr:from>
    <cdr:to>
      <cdr:x>0.92239</cdr:x>
      <cdr:y>0.57082</cdr:y>
    </cdr:to>
    <cdr:sp macro="" textlink="">
      <cdr:nvSpPr>
        <cdr:cNvPr id="5" name="Straight Arrow Connector 4"/>
        <cdr:cNvSpPr/>
      </cdr:nvSpPr>
      <cdr:spPr bwMode="auto">
        <a:xfrm xmlns:a="http://schemas.openxmlformats.org/drawingml/2006/main" rot="16200000" flipH="1">
          <a:off x="6674660" y="954869"/>
          <a:ext cx="2000264" cy="1214446"/>
        </a:xfrm>
        <a:prstGeom xmlns:a="http://schemas.openxmlformats.org/drawingml/2006/main" prst="straightConnector1">
          <a:avLst/>
        </a:prstGeom>
        <a:solidFill xmlns:a="http://schemas.openxmlformats.org/drawingml/2006/main">
          <a:srgbClr val="993300"/>
        </a:solidFill>
        <a:ln xmlns:a="http://schemas.openxmlformats.org/drawingml/2006/main" w="19050" cap="flat" cmpd="sng" algn="ctr">
          <a:solidFill>
            <a:srgbClr val="FF0000"/>
          </a:solidFill>
          <a:prstDash val="solid"/>
          <a:round/>
          <a:headEnd type="none" w="med" len="med"/>
          <a:tailEnd type="arrow"/>
        </a:ln>
        <a:effectLst xmlns:a="http://schemas.openxmlformats.org/drawingml/2006/main"/>
      </cdr:spPr>
      <cdr:txBody>
        <a:bodyPr xmlns:a="http://schemas.openxmlformats.org/drawingml/2006/main" vert="horz" wrap="square" lIns="46800" tIns="46800" rIns="46800" bIns="46800" numCol="1" anchor="ctr" anchorCtr="0" compatLnSpc="1">
          <a:prstTxWarp prst="textNoShape">
            <a:avLst/>
          </a:prstTxWarp>
        </a:bodyPr>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endParaRPr lang="en-US" dirty="0">
            <a:ln>
              <a:solidFill>
                <a:srgbClr val="FF0000"/>
              </a:solidFill>
            </a:ln>
            <a:solidFill>
              <a:srgbClr val="FF0000"/>
            </a:solidFill>
          </a:endParaRPr>
        </a:p>
      </cdr:txBody>
    </cdr:sp>
  </cdr:relSizeAnchor>
  <cdr:relSizeAnchor xmlns:cdr="http://schemas.openxmlformats.org/drawingml/2006/chartDrawing">
    <cdr:from>
      <cdr:x>0.84883</cdr:x>
      <cdr:y>0.20477</cdr:y>
    </cdr:from>
    <cdr:to>
      <cdr:x>1</cdr:x>
      <cdr:y>0.36933</cdr:y>
    </cdr:to>
    <cdr:sp macro="" textlink="">
      <cdr:nvSpPr>
        <cdr:cNvPr id="6" name="TextBox 7"/>
        <cdr:cNvSpPr txBox="1">
          <a:spLocks xmlns:a="http://schemas.openxmlformats.org/drawingml/2006/main" noChangeArrowheads="1"/>
        </cdr:cNvSpPr>
      </cdr:nvSpPr>
      <cdr:spPr bwMode="auto">
        <a:xfrm xmlns:a="http://schemas.openxmlformats.org/drawingml/2006/main">
          <a:off x="7639072" y="919150"/>
          <a:ext cx="1357322" cy="73866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prstTxWarp prst="textNoShape">
            <a:avLst/>
          </a:prstTxWarp>
          <a:spAutoFit/>
        </a:bodyPr>
        <a:lstStyle xmlns:a="http://schemas.openxmlformats.org/drawingml/2006/main">
          <a:defPPr>
            <a:defRPr lang="en-US"/>
          </a:defPPr>
          <a:lvl1pPr algn="l" rtl="0" fontAlgn="base">
            <a:spcBef>
              <a:spcPct val="0"/>
            </a:spcBef>
            <a:spcAft>
              <a:spcPct val="0"/>
            </a:spcAft>
            <a:defRPr sz="2400" kern="1200">
              <a:solidFill>
                <a:srgbClr val="993300"/>
              </a:solidFill>
              <a:latin typeface="Verdana" charset="0"/>
              <a:ea typeface="ＭＳ Ｐゴシック" charset="-128"/>
              <a:cs typeface="ＭＳ Ｐゴシック" charset="-128"/>
            </a:defRPr>
          </a:lvl1pPr>
          <a:lvl2pPr marL="457200" algn="l" rtl="0" fontAlgn="base">
            <a:spcBef>
              <a:spcPct val="0"/>
            </a:spcBef>
            <a:spcAft>
              <a:spcPct val="0"/>
            </a:spcAft>
            <a:defRPr sz="2400" kern="1200">
              <a:solidFill>
                <a:srgbClr val="993300"/>
              </a:solidFill>
              <a:latin typeface="Verdana" charset="0"/>
              <a:ea typeface="ＭＳ Ｐゴシック" charset="-128"/>
              <a:cs typeface="ＭＳ Ｐゴシック" charset="-128"/>
            </a:defRPr>
          </a:lvl2pPr>
          <a:lvl3pPr marL="914400" algn="l" rtl="0" fontAlgn="base">
            <a:spcBef>
              <a:spcPct val="0"/>
            </a:spcBef>
            <a:spcAft>
              <a:spcPct val="0"/>
            </a:spcAft>
            <a:defRPr sz="2400" kern="1200">
              <a:solidFill>
                <a:srgbClr val="993300"/>
              </a:solidFill>
              <a:latin typeface="Verdana" charset="0"/>
              <a:ea typeface="ＭＳ Ｐゴシック" charset="-128"/>
              <a:cs typeface="ＭＳ Ｐゴシック" charset="-128"/>
            </a:defRPr>
          </a:lvl3pPr>
          <a:lvl4pPr marL="1371600" algn="l" rtl="0" fontAlgn="base">
            <a:spcBef>
              <a:spcPct val="0"/>
            </a:spcBef>
            <a:spcAft>
              <a:spcPct val="0"/>
            </a:spcAft>
            <a:defRPr sz="2400" kern="1200">
              <a:solidFill>
                <a:srgbClr val="993300"/>
              </a:solidFill>
              <a:latin typeface="Verdana" charset="0"/>
              <a:ea typeface="ＭＳ Ｐゴシック" charset="-128"/>
              <a:cs typeface="ＭＳ Ｐゴシック" charset="-128"/>
            </a:defRPr>
          </a:lvl4pPr>
          <a:lvl5pPr marL="1828800" algn="l" rtl="0" fontAlgn="base">
            <a:spcBef>
              <a:spcPct val="0"/>
            </a:spcBef>
            <a:spcAft>
              <a:spcPct val="0"/>
            </a:spcAft>
            <a:defRPr sz="2400" kern="1200">
              <a:solidFill>
                <a:srgbClr val="993300"/>
              </a:solidFill>
              <a:latin typeface="Verdana" charset="0"/>
              <a:ea typeface="ＭＳ Ｐゴシック" charset="-128"/>
              <a:cs typeface="ＭＳ Ｐゴシック" charset="-128"/>
            </a:defRPr>
          </a:lvl5pPr>
          <a:lvl6pPr marL="2286000" algn="l" defTabSz="457200" rtl="0" eaLnBrk="1" latinLnBrk="0" hangingPunct="1">
            <a:defRPr sz="2400" kern="1200">
              <a:solidFill>
                <a:srgbClr val="993300"/>
              </a:solidFill>
              <a:latin typeface="Verdana" charset="0"/>
              <a:ea typeface="ＭＳ Ｐゴシック" charset="-128"/>
              <a:cs typeface="ＭＳ Ｐゴシック" charset="-128"/>
            </a:defRPr>
          </a:lvl6pPr>
          <a:lvl7pPr marL="2743200" algn="l" defTabSz="457200" rtl="0" eaLnBrk="1" latinLnBrk="0" hangingPunct="1">
            <a:defRPr sz="2400" kern="1200">
              <a:solidFill>
                <a:srgbClr val="993300"/>
              </a:solidFill>
              <a:latin typeface="Verdana" charset="0"/>
              <a:ea typeface="ＭＳ Ｐゴシック" charset="-128"/>
              <a:cs typeface="ＭＳ Ｐゴシック" charset="-128"/>
            </a:defRPr>
          </a:lvl7pPr>
          <a:lvl8pPr marL="3200400" algn="l" defTabSz="457200" rtl="0" eaLnBrk="1" latinLnBrk="0" hangingPunct="1">
            <a:defRPr sz="2400" kern="1200">
              <a:solidFill>
                <a:srgbClr val="993300"/>
              </a:solidFill>
              <a:latin typeface="Verdana" charset="0"/>
              <a:ea typeface="ＭＳ Ｐゴシック" charset="-128"/>
              <a:cs typeface="ＭＳ Ｐゴシック" charset="-128"/>
            </a:defRPr>
          </a:lvl8pPr>
          <a:lvl9pPr marL="3657600" algn="l" defTabSz="457200" rtl="0" eaLnBrk="1" latinLnBrk="0" hangingPunct="1">
            <a:defRPr sz="2400" kern="1200">
              <a:solidFill>
                <a:srgbClr val="993300"/>
              </a:solidFill>
              <a:latin typeface="Verdana" charset="0"/>
              <a:ea typeface="ＭＳ Ｐゴシック" charset="-128"/>
              <a:cs typeface="ＭＳ Ｐゴシック" charset="-128"/>
            </a:defRPr>
          </a:lvl9pPr>
        </a:lstStyle>
        <a:p xmlns:a="http://schemas.openxmlformats.org/drawingml/2006/main">
          <a:r>
            <a:rPr lang="en-US" sz="1400" dirty="0" smtClean="0">
              <a:solidFill>
                <a:srgbClr val="FF0000"/>
              </a:solidFill>
            </a:rPr>
            <a:t>68% year over year decline</a:t>
          </a:r>
          <a:endParaRPr lang="en-US" sz="1400" dirty="0">
            <a:solidFill>
              <a:srgbClr val="FF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0.45732</cdr:x>
      <cdr:y>0.20878</cdr:y>
    </cdr:from>
    <cdr:to>
      <cdr:x>0.61496</cdr:x>
      <cdr:y>0.29559</cdr:y>
    </cdr:to>
    <cdr:sp macro="" textlink="">
      <cdr:nvSpPr>
        <cdr:cNvPr id="2" name="TextBox 1"/>
        <cdr:cNvSpPr txBox="1"/>
      </cdr:nvSpPr>
      <cdr:spPr>
        <a:xfrm xmlns:a="http://schemas.openxmlformats.org/drawingml/2006/main" rot="20678863">
          <a:off x="3937839" y="859092"/>
          <a:ext cx="1357322" cy="3571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Manager</a:t>
          </a:r>
          <a:endParaRPr lang="en-US" sz="1100" dirty="0"/>
        </a:p>
      </cdr:txBody>
    </cdr:sp>
  </cdr:relSizeAnchor>
  <cdr:relSizeAnchor xmlns:cdr="http://schemas.openxmlformats.org/drawingml/2006/chartDrawing">
    <cdr:from>
      <cdr:x>0.43805</cdr:x>
      <cdr:y>0.75695</cdr:y>
    </cdr:from>
    <cdr:to>
      <cdr:x>0.59569</cdr:x>
      <cdr:y>0.84375</cdr:y>
    </cdr:to>
    <cdr:sp macro="" textlink="">
      <cdr:nvSpPr>
        <cdr:cNvPr id="3" name="TextBox 1"/>
        <cdr:cNvSpPr txBox="1"/>
      </cdr:nvSpPr>
      <cdr:spPr>
        <a:xfrm xmlns:a="http://schemas.openxmlformats.org/drawingml/2006/main" rot="844182">
          <a:off x="3771896" y="3114680"/>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Vice President</a:t>
          </a:r>
          <a:endParaRPr lang="en-US" sz="1100" dirty="0"/>
        </a:p>
      </cdr:txBody>
    </cdr:sp>
  </cdr:relSizeAnchor>
  <cdr:relSizeAnchor xmlns:cdr="http://schemas.openxmlformats.org/drawingml/2006/chartDrawing">
    <cdr:from>
      <cdr:x>0.3519</cdr:x>
      <cdr:y>0.81205</cdr:y>
    </cdr:from>
    <cdr:to>
      <cdr:x>0.50953</cdr:x>
      <cdr:y>0.89886</cdr:y>
    </cdr:to>
    <cdr:sp macro="" textlink="">
      <cdr:nvSpPr>
        <cdr:cNvPr id="4" name="TextBox 1"/>
        <cdr:cNvSpPr txBox="1"/>
      </cdr:nvSpPr>
      <cdr:spPr>
        <a:xfrm xmlns:a="http://schemas.openxmlformats.org/drawingml/2006/main" rot="2197547">
          <a:off x="3030061" y="3341421"/>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Analyst</a:t>
          </a:r>
          <a:endParaRPr lang="en-US" sz="1100" dirty="0"/>
        </a:p>
      </cdr:txBody>
    </cdr:sp>
  </cdr:relSizeAnchor>
  <cdr:relSizeAnchor xmlns:cdr="http://schemas.openxmlformats.org/drawingml/2006/chartDrawing">
    <cdr:from>
      <cdr:x>0.44903</cdr:x>
      <cdr:y>0.57084</cdr:y>
    </cdr:from>
    <cdr:to>
      <cdr:x>0.60666</cdr:x>
      <cdr:y>0.65764</cdr:y>
    </cdr:to>
    <cdr:sp macro="" textlink="">
      <cdr:nvSpPr>
        <cdr:cNvPr id="5" name="TextBox 1"/>
        <cdr:cNvSpPr txBox="1"/>
      </cdr:nvSpPr>
      <cdr:spPr>
        <a:xfrm xmlns:a="http://schemas.openxmlformats.org/drawingml/2006/main" rot="862516">
          <a:off x="3866426" y="2348887"/>
          <a:ext cx="1357322" cy="3571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Verdana"/>
            </a:defRPr>
          </a:lvl1pPr>
          <a:lvl2pPr marL="457200" indent="0">
            <a:defRPr sz="1100">
              <a:latin typeface="Verdana"/>
            </a:defRPr>
          </a:lvl2pPr>
          <a:lvl3pPr marL="914400" indent="0">
            <a:defRPr sz="1100">
              <a:latin typeface="Verdana"/>
            </a:defRPr>
          </a:lvl3pPr>
          <a:lvl4pPr marL="1371600" indent="0">
            <a:defRPr sz="1100">
              <a:latin typeface="Verdana"/>
            </a:defRPr>
          </a:lvl4pPr>
          <a:lvl5pPr marL="1828800" indent="0">
            <a:defRPr sz="1100">
              <a:latin typeface="Verdana"/>
            </a:defRPr>
          </a:lvl5pPr>
          <a:lvl6pPr marL="2286000" indent="0">
            <a:defRPr sz="1100">
              <a:latin typeface="Verdana"/>
            </a:defRPr>
          </a:lvl6pPr>
          <a:lvl7pPr marL="2743200" indent="0">
            <a:defRPr sz="1100">
              <a:latin typeface="Verdana"/>
            </a:defRPr>
          </a:lvl7pPr>
          <a:lvl8pPr marL="3200400" indent="0">
            <a:defRPr sz="1100">
              <a:latin typeface="Verdana"/>
            </a:defRPr>
          </a:lvl8pPr>
          <a:lvl9pPr marL="3657600" indent="0">
            <a:defRPr sz="1100">
              <a:latin typeface="Verdana"/>
            </a:defRPr>
          </a:lvl9pPr>
        </a:lstStyle>
        <a:p xmlns:a="http://schemas.openxmlformats.org/drawingml/2006/main">
          <a:r>
            <a:rPr lang="en-US" sz="1100" dirty="0" smtClean="0"/>
            <a:t>Director</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59113" cy="511175"/>
          </a:xfrm>
          <a:prstGeom prst="rect">
            <a:avLst/>
          </a:prstGeom>
          <a:noFill/>
          <a:ln w="28575">
            <a:noFill/>
            <a:miter lim="800000"/>
            <a:headEnd type="none" w="sm" len="sm"/>
            <a:tailEnd type="none" w="sm" len="sm"/>
          </a:ln>
          <a:effectLst/>
        </p:spPr>
        <p:txBody>
          <a:bodyPr vert="horz" wrap="square" lIns="46540" tIns="46540" rIns="46540" bIns="46540" numCol="1" anchor="t" anchorCtr="0" compatLnSpc="1">
            <a:prstTxWarp prst="textNoShape">
              <a:avLst/>
            </a:prstTxWarp>
          </a:bodyPr>
          <a:lstStyle>
            <a:lvl1pPr algn="l" defTabSz="930275" eaLnBrk="0" hangingPunct="0">
              <a:defRPr sz="1200">
                <a:solidFill>
                  <a:schemeClr val="bg1"/>
                </a:solidFill>
                <a:latin typeface="Verdana" pitchFamily="34" charset="0"/>
                <a:ea typeface="+mn-ea"/>
                <a:cs typeface="+mn-cs"/>
              </a:defRPr>
            </a:lvl1pPr>
          </a:lstStyle>
          <a:p>
            <a:pPr>
              <a:defRPr/>
            </a:pPr>
            <a:endParaRPr lang="en-US"/>
          </a:p>
        </p:txBody>
      </p:sp>
      <p:sp>
        <p:nvSpPr>
          <p:cNvPr id="56323" name="Rectangle 3"/>
          <p:cNvSpPr>
            <a:spLocks noGrp="1" noChangeArrowheads="1"/>
          </p:cNvSpPr>
          <p:nvPr>
            <p:ph type="dt" sz="quarter" idx="1"/>
          </p:nvPr>
        </p:nvSpPr>
        <p:spPr bwMode="auto">
          <a:xfrm>
            <a:off x="4002088" y="0"/>
            <a:ext cx="2998787" cy="511175"/>
          </a:xfrm>
          <a:prstGeom prst="rect">
            <a:avLst/>
          </a:prstGeom>
          <a:noFill/>
          <a:ln w="28575">
            <a:noFill/>
            <a:miter lim="800000"/>
            <a:headEnd type="none" w="sm" len="sm"/>
            <a:tailEnd type="none" w="sm" len="sm"/>
          </a:ln>
          <a:effectLst/>
        </p:spPr>
        <p:txBody>
          <a:bodyPr vert="horz" wrap="square" lIns="46540" tIns="46540" rIns="46540" bIns="46540" numCol="1" anchor="t" anchorCtr="0" compatLnSpc="1">
            <a:prstTxWarp prst="textNoShape">
              <a:avLst/>
            </a:prstTxWarp>
          </a:bodyPr>
          <a:lstStyle>
            <a:lvl1pPr algn="r" defTabSz="930275" eaLnBrk="0" hangingPunct="0">
              <a:defRPr sz="1200">
                <a:solidFill>
                  <a:schemeClr val="bg1"/>
                </a:solidFill>
                <a:latin typeface="Verdana" pitchFamily="34" charset="0"/>
                <a:ea typeface="+mn-ea"/>
                <a:cs typeface="+mn-cs"/>
              </a:defRPr>
            </a:lvl1pPr>
          </a:lstStyle>
          <a:p>
            <a:pPr>
              <a:defRPr/>
            </a:pPr>
            <a:endParaRPr lang="en-US"/>
          </a:p>
        </p:txBody>
      </p:sp>
      <p:sp>
        <p:nvSpPr>
          <p:cNvPr id="56324" name="Rectangle 4"/>
          <p:cNvSpPr>
            <a:spLocks noGrp="1" noChangeArrowheads="1"/>
          </p:cNvSpPr>
          <p:nvPr>
            <p:ph type="ftr" sz="quarter" idx="2"/>
          </p:nvPr>
        </p:nvSpPr>
        <p:spPr bwMode="auto">
          <a:xfrm>
            <a:off x="0" y="8785225"/>
            <a:ext cx="3059113" cy="511175"/>
          </a:xfrm>
          <a:prstGeom prst="rect">
            <a:avLst/>
          </a:prstGeom>
          <a:noFill/>
          <a:ln w="28575">
            <a:noFill/>
            <a:miter lim="800000"/>
            <a:headEnd type="none" w="sm" len="sm"/>
            <a:tailEnd type="none" w="sm" len="sm"/>
          </a:ln>
          <a:effectLst/>
        </p:spPr>
        <p:txBody>
          <a:bodyPr vert="horz" wrap="square" lIns="46540" tIns="46540" rIns="46540" bIns="46540" numCol="1" anchor="b" anchorCtr="0" compatLnSpc="1">
            <a:prstTxWarp prst="textNoShape">
              <a:avLst/>
            </a:prstTxWarp>
          </a:bodyPr>
          <a:lstStyle>
            <a:lvl1pPr algn="l" defTabSz="930275" eaLnBrk="0" hangingPunct="0">
              <a:defRPr sz="1200">
                <a:solidFill>
                  <a:schemeClr val="bg1"/>
                </a:solidFill>
                <a:latin typeface="Verdana" pitchFamily="34" charset="0"/>
                <a:ea typeface="+mn-ea"/>
                <a:cs typeface="+mn-cs"/>
              </a:defRPr>
            </a:lvl1pPr>
          </a:lstStyle>
          <a:p>
            <a:pPr>
              <a:defRPr/>
            </a:pPr>
            <a:endParaRPr lang="en-US"/>
          </a:p>
        </p:txBody>
      </p:sp>
      <p:sp>
        <p:nvSpPr>
          <p:cNvPr id="56325" name="Rectangle 5"/>
          <p:cNvSpPr>
            <a:spLocks noGrp="1" noChangeArrowheads="1"/>
          </p:cNvSpPr>
          <p:nvPr>
            <p:ph type="sldNum" sz="quarter" idx="3"/>
          </p:nvPr>
        </p:nvSpPr>
        <p:spPr bwMode="auto">
          <a:xfrm>
            <a:off x="4002088" y="8785225"/>
            <a:ext cx="2998787" cy="511175"/>
          </a:xfrm>
          <a:prstGeom prst="rect">
            <a:avLst/>
          </a:prstGeom>
          <a:noFill/>
          <a:ln w="28575">
            <a:noFill/>
            <a:miter lim="800000"/>
            <a:headEnd type="none" w="sm" len="sm"/>
            <a:tailEnd type="none" w="sm" len="sm"/>
          </a:ln>
          <a:effectLst/>
        </p:spPr>
        <p:txBody>
          <a:bodyPr vert="horz" wrap="square" lIns="46540" tIns="46540" rIns="46540" bIns="46540" numCol="1" anchor="b" anchorCtr="0" compatLnSpc="1">
            <a:prstTxWarp prst="textNoShape">
              <a:avLst/>
            </a:prstTxWarp>
          </a:bodyPr>
          <a:lstStyle>
            <a:lvl1pPr algn="r" defTabSz="930275" eaLnBrk="0" hangingPunct="0">
              <a:defRPr sz="1200">
                <a:solidFill>
                  <a:schemeClr val="bg1"/>
                </a:solidFill>
                <a:latin typeface="Verdana" pitchFamily="34" charset="0"/>
                <a:ea typeface="+mn-ea"/>
                <a:cs typeface="+mn-cs"/>
              </a:defRPr>
            </a:lvl1pPr>
          </a:lstStyle>
          <a:p>
            <a:pPr>
              <a:defRPr/>
            </a:pPr>
            <a:fld id="{7ED2D93B-666D-4B1B-94C2-46B9E0CBE2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
          <p:cNvSpPr>
            <a:spLocks noGrp="1" noRot="1" noChangeAspect="1" noChangeArrowheads="1" noTextEdit="1"/>
          </p:cNvSpPr>
          <p:nvPr>
            <p:ph type="sldImg" idx="2"/>
          </p:nvPr>
        </p:nvSpPr>
        <p:spPr bwMode="auto">
          <a:xfrm>
            <a:off x="-1400175" y="433388"/>
            <a:ext cx="9963150" cy="7621587"/>
          </a:xfrm>
          <a:prstGeom prst="rect">
            <a:avLst/>
          </a:prstGeom>
          <a:noFill/>
          <a:ln w="9525">
            <a:solidFill>
              <a:srgbClr val="000000"/>
            </a:solidFill>
            <a:miter lim="800000"/>
            <a:headEnd/>
            <a:tailEnd/>
          </a:ln>
        </p:spPr>
      </p:sp>
      <p:sp>
        <p:nvSpPr>
          <p:cNvPr id="2059" name="Rectangle 11"/>
          <p:cNvSpPr>
            <a:spLocks noGrp="1" noChangeArrowheads="1"/>
          </p:cNvSpPr>
          <p:nvPr>
            <p:ph type="body" sz="quarter" idx="3"/>
          </p:nvPr>
        </p:nvSpPr>
        <p:spPr bwMode="auto">
          <a:xfrm>
            <a:off x="166688" y="8075613"/>
            <a:ext cx="6707187" cy="1258887"/>
          </a:xfrm>
          <a:prstGeom prst="rect">
            <a:avLst/>
          </a:prstGeom>
          <a:noFill/>
          <a:ln w="9525">
            <a:noFill/>
            <a:miter lim="800000"/>
            <a:headEnd/>
            <a:tailEnd/>
          </a:ln>
          <a:effectLst/>
        </p:spPr>
        <p:txBody>
          <a:bodyPr vert="horz" wrap="square" lIns="93079" tIns="46540" rIns="93079" bIns="465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Verdana" pitchFamily="34" charset="0"/>
        <a:ea typeface="ＭＳ Ｐゴシック" pitchFamily="84" charset="-128"/>
        <a:cs typeface="ＭＳ Ｐゴシック" pitchFamily="84" charset="-128"/>
      </a:defRPr>
    </a:lvl1pPr>
    <a:lvl2pPr marL="457200" algn="l" rtl="0" eaLnBrk="0" fontAlgn="base" hangingPunct="0">
      <a:spcBef>
        <a:spcPct val="0"/>
      </a:spcBef>
      <a:spcAft>
        <a:spcPct val="0"/>
      </a:spcAft>
      <a:defRPr sz="1100" kern="1200">
        <a:solidFill>
          <a:schemeClr val="tx1"/>
        </a:solidFill>
        <a:latin typeface="Verdana" pitchFamily="34" charset="0"/>
        <a:ea typeface="ＭＳ Ｐゴシック" pitchFamily="84" charset="-128"/>
        <a:cs typeface="+mn-cs"/>
      </a:defRPr>
    </a:lvl2pPr>
    <a:lvl3pPr marL="914400" algn="l" rtl="0" eaLnBrk="0" fontAlgn="base" hangingPunct="0">
      <a:spcBef>
        <a:spcPct val="0"/>
      </a:spcBef>
      <a:spcAft>
        <a:spcPct val="0"/>
      </a:spcAft>
      <a:defRPr sz="1100" kern="1200">
        <a:solidFill>
          <a:schemeClr val="tx1"/>
        </a:solidFill>
        <a:latin typeface="Verdana" pitchFamily="34" charset="0"/>
        <a:ea typeface="ＭＳ Ｐゴシック" pitchFamily="84" charset="-128"/>
        <a:cs typeface="+mn-cs"/>
      </a:defRPr>
    </a:lvl3pPr>
    <a:lvl4pPr marL="1371600" algn="l" rtl="0" eaLnBrk="0" fontAlgn="base" hangingPunct="0">
      <a:spcBef>
        <a:spcPct val="0"/>
      </a:spcBef>
      <a:spcAft>
        <a:spcPct val="0"/>
      </a:spcAft>
      <a:defRPr sz="1100" kern="1200">
        <a:solidFill>
          <a:schemeClr val="tx1"/>
        </a:solidFill>
        <a:latin typeface="Verdana" pitchFamily="34" charset="0"/>
        <a:ea typeface="ＭＳ Ｐゴシック" pitchFamily="84" charset="-128"/>
        <a:cs typeface="+mn-cs"/>
      </a:defRPr>
    </a:lvl4pPr>
    <a:lvl5pPr marL="1828800" algn="l" rtl="0" eaLnBrk="0" fontAlgn="base" hangingPunct="0">
      <a:spcBef>
        <a:spcPct val="0"/>
      </a:spcBef>
      <a:spcAft>
        <a:spcPct val="0"/>
      </a:spcAft>
      <a:defRPr sz="1100" kern="1200">
        <a:solidFill>
          <a:schemeClr val="tx1"/>
        </a:solidFill>
        <a:latin typeface="Verdana" pitchFamily="34"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a:ln/>
        </p:spPr>
      </p:sp>
      <p:sp>
        <p:nvSpPr>
          <p:cNvPr id="12290" name="Notes Placeholder 2"/>
          <p:cNvSpPr>
            <a:spLocks noGrp="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a:ln/>
        </p:spPr>
      </p:sp>
      <p:sp>
        <p:nvSpPr>
          <p:cNvPr id="51202"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solidFill>
            <a:srgbClr val="FFFFFF"/>
          </a:solidFill>
          <a:ln/>
        </p:spPr>
      </p:sp>
      <p:sp>
        <p:nvSpPr>
          <p:cNvPr id="53250" name="Rectangle 3"/>
          <p:cNvSpPr>
            <a:spLocks noGrp="1" noChangeArrowheads="1"/>
          </p:cNvSpPr>
          <p:nvPr>
            <p:ph type="body" idx="1"/>
          </p:nvPr>
        </p:nvSpPr>
        <p:spPr>
          <a:noFill/>
          <a:ln>
            <a:solidFill>
              <a:srgbClr val="000000"/>
            </a:solid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latin typeface="Verdana"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a:latin typeface="Verdana"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Presentation Title"/>
          <p:cNvSpPr>
            <a:spLocks noGrp="1" noChangeArrowheads="1"/>
          </p:cNvSpPr>
          <p:nvPr>
            <p:ph type="ctrTitle" sz="quarter"/>
          </p:nvPr>
        </p:nvSpPr>
        <p:spPr>
          <a:xfrm>
            <a:off x="688975" y="4464050"/>
            <a:ext cx="8348663" cy="390525"/>
          </a:xfrm>
        </p:spPr>
        <p:txBody>
          <a:bodyPr lIns="88610" tIns="44306" rIns="88610" bIns="44306" anchor="b"/>
          <a:lstStyle>
            <a:lvl1pPr>
              <a:defRPr sz="3600" b="1" noProof="1"/>
            </a:lvl1pPr>
          </a:lstStyle>
          <a:p>
            <a:endParaRPr lang="en-US" noProof="1"/>
          </a:p>
        </p:txBody>
      </p:sp>
      <p:sp>
        <p:nvSpPr>
          <p:cNvPr id="3075" name="Sub Title"/>
          <p:cNvSpPr>
            <a:spLocks noGrp="1" noChangeArrowheads="1"/>
          </p:cNvSpPr>
          <p:nvPr>
            <p:ph type="subTitle" sz="quarter" idx="1"/>
          </p:nvPr>
        </p:nvSpPr>
        <p:spPr>
          <a:xfrm>
            <a:off x="688975" y="4884738"/>
            <a:ext cx="6107113" cy="1901825"/>
          </a:xfrm>
        </p:spPr>
        <p:txBody>
          <a:bodyPr lIns="88610" tIns="44306" rIns="88610" bIns="44306"/>
          <a:lstStyle>
            <a:lvl1pPr marL="0" indent="0">
              <a:buFont typeface="Verdana" pitchFamily="34" charset="0"/>
              <a:buNone/>
              <a:defRPr sz="3200" noProof="1">
                <a:solidFill>
                  <a:schemeClr val="tx2"/>
                </a:solidFill>
              </a:defRPr>
            </a:lvl1pPr>
          </a:lstStyle>
          <a:p>
            <a:endParaRPr 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aseline="0">
                <a:solidFill>
                  <a:srgbClr val="666633"/>
                </a:solidFill>
              </a:defRPr>
            </a:lvl1pPr>
            <a:lvl2pPr>
              <a:defRPr baseline="0">
                <a:solidFill>
                  <a:srgbClr val="666633"/>
                </a:solidFill>
              </a:defRPr>
            </a:lvl2pPr>
            <a:lvl3pPr>
              <a:defRPr baseline="0">
                <a:solidFill>
                  <a:srgbClr val="666633"/>
                </a:solidFill>
              </a:defRPr>
            </a:lvl3pPr>
            <a:lvl4pPr>
              <a:defRPr baseline="0">
                <a:solidFill>
                  <a:srgbClr val="66663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E40FECA0-72B2-4407-9A9F-253A08E99CC4}" type="slidenum">
              <a:rPr/>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D16E19"/>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26E4B3B7-0097-4950-B831-3D91AC57B409}" type="slidenum">
              <a:rPr/>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5" descr="Sustainability_Recruiting_Logo.jpg"/>
          <p:cNvPicPr>
            <a:picLocks noChangeAspect="1"/>
          </p:cNvPicPr>
          <p:nvPr userDrawn="1"/>
        </p:nvPicPr>
        <p:blipFill>
          <a:blip r:embed="rId2" cstate="print"/>
          <a:srcRect/>
          <a:stretch>
            <a:fillRect/>
          </a:stretch>
        </p:blipFill>
        <p:spPr bwMode="auto">
          <a:xfrm>
            <a:off x="6708775" y="0"/>
            <a:ext cx="3017838" cy="633413"/>
          </a:xfrm>
          <a:prstGeom prst="rect">
            <a:avLst/>
          </a:prstGeom>
          <a:noFill/>
          <a:ln w="9525">
            <a:noFill/>
            <a:miter lim="800000"/>
            <a:headEnd/>
            <a:tailEnd/>
          </a:ln>
        </p:spPr>
      </p:pic>
      <p:sp>
        <p:nvSpPr>
          <p:cNvPr id="2" name="Title 1"/>
          <p:cNvSpPr>
            <a:spLocks noGrp="1"/>
          </p:cNvSpPr>
          <p:nvPr>
            <p:ph type="title"/>
          </p:nvPr>
        </p:nvSpPr>
        <p:spPr>
          <a:xfrm>
            <a:off x="485775" y="296863"/>
            <a:ext cx="3200400" cy="12604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2063" y="296863"/>
            <a:ext cx="5438775" cy="635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5775" y="1557338"/>
            <a:ext cx="3200400" cy="5089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0"/>
          </p:nvPr>
        </p:nvSpPr>
        <p:spPr/>
        <p:txBody>
          <a:bodyPr/>
          <a:lstStyle>
            <a:lvl1pPr>
              <a:defRPr/>
            </a:lvl1pPr>
          </a:lstStyle>
          <a:p>
            <a:pPr>
              <a:defRPr/>
            </a:pPr>
            <a:fld id="{A080C43A-6EB0-45E1-8B43-422EF6A6D9CC}" type="slidenum">
              <a:rPr/>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pic>
        <p:nvPicPr>
          <p:cNvPr id="4" name="Picture 5" descr="Sustainability_Recruiting_Logo.jpg"/>
          <p:cNvPicPr>
            <a:picLocks noChangeAspect="1"/>
          </p:cNvPicPr>
          <p:nvPr userDrawn="1"/>
        </p:nvPicPr>
        <p:blipFill>
          <a:blip r:embed="rId2" cstate="print"/>
          <a:srcRect/>
          <a:stretch>
            <a:fillRect/>
          </a:stretch>
        </p:blipFill>
        <p:spPr bwMode="auto">
          <a:xfrm>
            <a:off x="6708775" y="0"/>
            <a:ext cx="3017838" cy="633413"/>
          </a:xfrm>
          <a:prstGeom prst="rect">
            <a:avLst/>
          </a:prstGeom>
          <a:noFill/>
          <a:ln w="9525">
            <a:noFill/>
            <a:miter lim="800000"/>
            <a:headEnd/>
            <a:tailEnd/>
          </a:ln>
        </p:spPr>
      </p:pic>
      <p:sp>
        <p:nvSpPr>
          <p:cNvPr id="2" name="Title 1"/>
          <p:cNvSpPr>
            <a:spLocks noGrp="1"/>
          </p:cNvSpPr>
          <p:nvPr>
            <p:ph type="title"/>
          </p:nvPr>
        </p:nvSpPr>
        <p:spPr>
          <a:xfrm>
            <a:off x="328613" y="257175"/>
            <a:ext cx="7793037" cy="4968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76238" y="1403350"/>
            <a:ext cx="8978900" cy="5530850"/>
          </a:xfrm>
        </p:spPr>
        <p:txBody>
          <a:bodyPr/>
          <a:lstStyle/>
          <a:p>
            <a:pPr lvl="0"/>
            <a:endParaRPr lang="en-US" noProof="0" smtClean="0"/>
          </a:p>
        </p:txBody>
      </p:sp>
      <p:sp>
        <p:nvSpPr>
          <p:cNvPr id="5" name="Rectangle 4"/>
          <p:cNvSpPr>
            <a:spLocks noGrp="1" noChangeArrowheads="1"/>
          </p:cNvSpPr>
          <p:nvPr>
            <p:ph type="sldNum" sz="quarter" idx="10"/>
          </p:nvPr>
        </p:nvSpPr>
        <p:spPr/>
        <p:txBody>
          <a:bodyPr/>
          <a:lstStyle>
            <a:lvl1pPr>
              <a:defRPr/>
            </a:lvl1pPr>
          </a:lstStyle>
          <a:p>
            <a:pPr>
              <a:defRPr/>
            </a:pPr>
            <a:fld id="{909421EA-AC1C-47EF-A6AF-AE55B4AB8721}" type="slidenum">
              <a:rPr/>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5" descr="Sustainability_Recruiting_Logo.jpg"/>
          <p:cNvPicPr>
            <a:picLocks noChangeAspect="1"/>
          </p:cNvPicPr>
          <p:nvPr userDrawn="1"/>
        </p:nvPicPr>
        <p:blipFill>
          <a:blip r:embed="rId2" cstate="print"/>
          <a:srcRect/>
          <a:stretch>
            <a:fillRect/>
          </a:stretch>
        </p:blipFill>
        <p:spPr bwMode="auto">
          <a:xfrm>
            <a:off x="6708775" y="0"/>
            <a:ext cx="3017838" cy="633413"/>
          </a:xfrm>
          <a:prstGeom prst="rect">
            <a:avLst/>
          </a:prstGeom>
          <a:noFill/>
          <a:ln w="9525">
            <a:noFill/>
            <a:miter lim="800000"/>
            <a:headEnd/>
            <a:tailEnd/>
          </a:ln>
        </p:spPr>
      </p:pic>
      <p:sp>
        <p:nvSpPr>
          <p:cNvPr id="2" name="Title 1"/>
          <p:cNvSpPr>
            <a:spLocks noGrp="1"/>
          </p:cNvSpPr>
          <p:nvPr>
            <p:ph type="title"/>
          </p:nvPr>
        </p:nvSpPr>
        <p:spPr>
          <a:xfrm>
            <a:off x="328613" y="257175"/>
            <a:ext cx="7793037" cy="496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76238" y="1403350"/>
            <a:ext cx="4413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1888" y="1403350"/>
            <a:ext cx="4413250" cy="5530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p:txBody>
          <a:bodyPr/>
          <a:lstStyle>
            <a:lvl1pPr>
              <a:defRPr/>
            </a:lvl1pPr>
          </a:lstStyle>
          <a:p>
            <a:pPr>
              <a:defRPr/>
            </a:pPr>
            <a:fld id="{2A21AF0C-48A8-46C3-9356-D85595F0F9B6}" type="slidenum">
              <a:rPr/>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7C68519-CE24-416E-94E9-501EA17765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1026" name="Title1"/>
          <p:cNvSpPr>
            <a:spLocks noGrp="1" noChangeArrowheads="1"/>
          </p:cNvSpPr>
          <p:nvPr>
            <p:ph type="title"/>
            <p:custDataLst>
              <p:tags r:id="rId9"/>
            </p:custDataLst>
          </p:nvPr>
        </p:nvSpPr>
        <p:spPr bwMode="auto">
          <a:xfrm>
            <a:off x="328613" y="257175"/>
            <a:ext cx="7793037" cy="4968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noProof="1"/>
              <a:t>Click to edit Master title style</a:t>
            </a:r>
          </a:p>
        </p:txBody>
      </p:sp>
      <p:sp>
        <p:nvSpPr>
          <p:cNvPr id="1027" name="Rectangle 3"/>
          <p:cNvSpPr>
            <a:spLocks noGrp="1" noChangeArrowheads="1"/>
          </p:cNvSpPr>
          <p:nvPr>
            <p:ph type="body" idx="1"/>
          </p:nvPr>
        </p:nvSpPr>
        <p:spPr bwMode="auto">
          <a:xfrm>
            <a:off x="376238" y="1403350"/>
            <a:ext cx="8978900" cy="5530850"/>
          </a:xfrm>
          <a:prstGeom prst="rect">
            <a:avLst/>
          </a:prstGeom>
          <a:noFill/>
          <a:ln w="9525">
            <a:noFill/>
            <a:miter lim="800000"/>
            <a:headEnd/>
            <a:tailEnd/>
          </a:ln>
        </p:spPr>
        <p:txBody>
          <a:bodyPr vert="horz" wrap="square" lIns="46788" tIns="46788" rIns="46788" bIns="46788" numCol="1" anchor="t" anchorCtr="0" compatLnSpc="1">
            <a:prstTxWarp prst="textNoShape">
              <a:avLst/>
            </a:prstTxWarp>
          </a:bodyPr>
          <a:lstStyle/>
          <a:p>
            <a:pPr lvl="0"/>
            <a:r>
              <a:rPr noProof="1"/>
              <a:t>Click to edit Master text styles</a:t>
            </a:r>
          </a:p>
          <a:p>
            <a:pPr lvl="1"/>
            <a:r>
              <a:rPr noProof="1"/>
              <a:t>Second level</a:t>
            </a:r>
          </a:p>
          <a:p>
            <a:pPr lvl="2"/>
            <a:r>
              <a:rPr noProof="1"/>
              <a:t>Third level</a:t>
            </a:r>
          </a:p>
          <a:p>
            <a:pPr lvl="3"/>
            <a:r>
              <a:rPr noProof="1"/>
              <a:t>Fourth level</a:t>
            </a:r>
          </a:p>
          <a:p>
            <a:pPr lvl="4"/>
            <a:r>
              <a:rPr noProof="1"/>
              <a:t>Fifth level</a:t>
            </a:r>
          </a:p>
        </p:txBody>
      </p:sp>
      <p:sp>
        <p:nvSpPr>
          <p:cNvPr id="1030" name="Rectangle 6"/>
          <p:cNvSpPr>
            <a:spLocks noGrp="1" noChangeArrowheads="1"/>
          </p:cNvSpPr>
          <p:nvPr>
            <p:ph type="sldNum" sz="quarter" idx="4"/>
          </p:nvPr>
        </p:nvSpPr>
        <p:spPr bwMode="auto">
          <a:xfrm>
            <a:off x="9055100" y="6900863"/>
            <a:ext cx="303213" cy="331787"/>
          </a:xfrm>
          <a:prstGeom prst="rect">
            <a:avLst/>
          </a:prstGeom>
          <a:noFill/>
          <a:ln w="9525">
            <a:noFill/>
            <a:miter lim="800000"/>
            <a:headEnd/>
            <a:tailEnd/>
          </a:ln>
          <a:effectLst/>
        </p:spPr>
        <p:txBody>
          <a:bodyPr vert="horz" wrap="none" lIns="0" tIns="44306" rIns="0" bIns="44306" numCol="1" anchor="ctr" anchorCtr="0" compatLnSpc="1">
            <a:prstTxWarp prst="textNoShape">
              <a:avLst/>
            </a:prstTxWarp>
          </a:bodyPr>
          <a:lstStyle>
            <a:lvl1pPr algn="l" eaLnBrk="0" hangingPunct="0">
              <a:defRPr sz="1000" noProof="1">
                <a:latin typeface="Verdana" pitchFamily="34" charset="0"/>
                <a:ea typeface="+mn-ea"/>
                <a:cs typeface="+mn-cs"/>
              </a:defRPr>
            </a:lvl1pPr>
          </a:lstStyle>
          <a:p>
            <a:pPr>
              <a:defRPr/>
            </a:pPr>
            <a:fld id="{B346D1C4-8A33-4184-8630-7EED704A7310}" type="slidenum">
              <a:rPr/>
              <a:pPr>
                <a:defRPr/>
              </a:pPr>
              <a:t>‹#›</a:t>
            </a:fld>
            <a:endParaRPr lang="en-US"/>
          </a:p>
        </p:txBody>
      </p:sp>
      <p:pic>
        <p:nvPicPr>
          <p:cNvPr id="1029" name="Picture 4" descr="Sustainability_Recruiting_Logo.jpg"/>
          <p:cNvPicPr>
            <a:picLocks noChangeAspect="1"/>
          </p:cNvPicPr>
          <p:nvPr/>
        </p:nvPicPr>
        <p:blipFill>
          <a:blip r:embed="rId10" cstate="print"/>
          <a:srcRect/>
          <a:stretch>
            <a:fillRect/>
          </a:stretch>
        </p:blipFill>
        <p:spPr bwMode="auto">
          <a:xfrm>
            <a:off x="7796213" y="0"/>
            <a:ext cx="1930400" cy="404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5" r:id="rId2"/>
    <p:sldLayoutId id="2147483654" r:id="rId3"/>
    <p:sldLayoutId id="2147483657" r:id="rId4"/>
    <p:sldLayoutId id="2147483658" r:id="rId5"/>
    <p:sldLayoutId id="2147483659" r:id="rId6"/>
    <p:sldLayoutId id="2147483660" r:id="rId7"/>
  </p:sldLayoutIdLst>
  <p:hf hdr="0" ftr="0" dt="0"/>
  <p:txStyles>
    <p:titleStyle>
      <a:lvl1pPr algn="l" defTabSz="881063" rtl="0" eaLnBrk="0" fontAlgn="base" hangingPunct="0">
        <a:spcBef>
          <a:spcPct val="0"/>
        </a:spcBef>
        <a:spcAft>
          <a:spcPct val="0"/>
        </a:spcAft>
        <a:defRPr sz="3200">
          <a:solidFill>
            <a:schemeClr val="tx2"/>
          </a:solidFill>
          <a:latin typeface="+mj-lt"/>
          <a:ea typeface="ＭＳ Ｐゴシック" pitchFamily="84" charset="-128"/>
          <a:cs typeface="ＭＳ Ｐゴシック" pitchFamily="84" charset="-128"/>
        </a:defRPr>
      </a:lvl1pPr>
      <a:lvl2pPr algn="l" defTabSz="881063" rtl="0" eaLnBrk="0" fontAlgn="base" hangingPunct="0">
        <a:spcBef>
          <a:spcPct val="0"/>
        </a:spcBef>
        <a:spcAft>
          <a:spcPct val="0"/>
        </a:spcAft>
        <a:defRPr sz="3200">
          <a:solidFill>
            <a:schemeClr val="tx2"/>
          </a:solidFill>
          <a:latin typeface="Verdana" pitchFamily="34" charset="0"/>
          <a:ea typeface="ＭＳ Ｐゴシック" pitchFamily="84" charset="-128"/>
          <a:cs typeface="ＭＳ Ｐゴシック" pitchFamily="84" charset="-128"/>
        </a:defRPr>
      </a:lvl2pPr>
      <a:lvl3pPr algn="l" defTabSz="881063" rtl="0" eaLnBrk="0" fontAlgn="base" hangingPunct="0">
        <a:spcBef>
          <a:spcPct val="0"/>
        </a:spcBef>
        <a:spcAft>
          <a:spcPct val="0"/>
        </a:spcAft>
        <a:defRPr sz="3200">
          <a:solidFill>
            <a:schemeClr val="tx2"/>
          </a:solidFill>
          <a:latin typeface="Verdana" pitchFamily="34" charset="0"/>
          <a:ea typeface="ＭＳ Ｐゴシック" pitchFamily="84" charset="-128"/>
          <a:cs typeface="ＭＳ Ｐゴシック" pitchFamily="84" charset="-128"/>
        </a:defRPr>
      </a:lvl3pPr>
      <a:lvl4pPr algn="l" defTabSz="881063" rtl="0" eaLnBrk="0" fontAlgn="base" hangingPunct="0">
        <a:spcBef>
          <a:spcPct val="0"/>
        </a:spcBef>
        <a:spcAft>
          <a:spcPct val="0"/>
        </a:spcAft>
        <a:defRPr sz="3200">
          <a:solidFill>
            <a:schemeClr val="tx2"/>
          </a:solidFill>
          <a:latin typeface="Verdana" pitchFamily="34" charset="0"/>
          <a:ea typeface="ＭＳ Ｐゴシック" pitchFamily="84" charset="-128"/>
          <a:cs typeface="ＭＳ Ｐゴシック" pitchFamily="84" charset="-128"/>
        </a:defRPr>
      </a:lvl4pPr>
      <a:lvl5pPr algn="l" defTabSz="881063" rtl="0" eaLnBrk="0" fontAlgn="base" hangingPunct="0">
        <a:spcBef>
          <a:spcPct val="0"/>
        </a:spcBef>
        <a:spcAft>
          <a:spcPct val="0"/>
        </a:spcAft>
        <a:defRPr sz="3200">
          <a:solidFill>
            <a:schemeClr val="tx2"/>
          </a:solidFill>
          <a:latin typeface="Verdana" pitchFamily="34" charset="0"/>
          <a:ea typeface="ＭＳ Ｐゴシック" pitchFamily="84" charset="-128"/>
          <a:cs typeface="ＭＳ Ｐゴシック" pitchFamily="84" charset="-128"/>
        </a:defRPr>
      </a:lvl5pPr>
      <a:lvl6pPr marL="457200" algn="l" defTabSz="881063" rtl="0" eaLnBrk="0" fontAlgn="base" hangingPunct="0">
        <a:spcBef>
          <a:spcPct val="0"/>
        </a:spcBef>
        <a:spcAft>
          <a:spcPct val="0"/>
        </a:spcAft>
        <a:defRPr sz="3200">
          <a:solidFill>
            <a:schemeClr val="tx2"/>
          </a:solidFill>
          <a:latin typeface="Verdana" pitchFamily="34" charset="0"/>
        </a:defRPr>
      </a:lvl6pPr>
      <a:lvl7pPr marL="914400" algn="l" defTabSz="881063" rtl="0" eaLnBrk="0" fontAlgn="base" hangingPunct="0">
        <a:spcBef>
          <a:spcPct val="0"/>
        </a:spcBef>
        <a:spcAft>
          <a:spcPct val="0"/>
        </a:spcAft>
        <a:defRPr sz="3200">
          <a:solidFill>
            <a:schemeClr val="tx2"/>
          </a:solidFill>
          <a:latin typeface="Verdana" pitchFamily="34" charset="0"/>
        </a:defRPr>
      </a:lvl7pPr>
      <a:lvl8pPr marL="1371600" algn="l" defTabSz="881063" rtl="0" eaLnBrk="0" fontAlgn="base" hangingPunct="0">
        <a:spcBef>
          <a:spcPct val="0"/>
        </a:spcBef>
        <a:spcAft>
          <a:spcPct val="0"/>
        </a:spcAft>
        <a:defRPr sz="3200">
          <a:solidFill>
            <a:schemeClr val="tx2"/>
          </a:solidFill>
          <a:latin typeface="Verdana" pitchFamily="34" charset="0"/>
        </a:defRPr>
      </a:lvl8pPr>
      <a:lvl9pPr marL="1828800" algn="l" defTabSz="881063" rtl="0" eaLnBrk="0" fontAlgn="base" hangingPunct="0">
        <a:spcBef>
          <a:spcPct val="0"/>
        </a:spcBef>
        <a:spcAft>
          <a:spcPct val="0"/>
        </a:spcAft>
        <a:defRPr sz="3200">
          <a:solidFill>
            <a:schemeClr val="tx2"/>
          </a:solidFill>
          <a:latin typeface="Verdana" pitchFamily="34" charset="0"/>
        </a:defRPr>
      </a:lvl9pPr>
    </p:titleStyle>
    <p:bodyStyle>
      <a:lvl1pPr marL="271463" indent="-271463" algn="l" defTabSz="981075" rtl="0" eaLnBrk="0" fontAlgn="base" hangingPunct="0">
        <a:spcBef>
          <a:spcPct val="40000"/>
        </a:spcBef>
        <a:spcAft>
          <a:spcPct val="0"/>
        </a:spcAft>
        <a:buClr>
          <a:schemeClr val="tx1"/>
        </a:buClr>
        <a:buFont typeface="Verdana" charset="0"/>
        <a:buChar char="•"/>
        <a:defRPr sz="2400">
          <a:solidFill>
            <a:schemeClr val="tx1"/>
          </a:solidFill>
          <a:latin typeface="+mn-lt"/>
          <a:ea typeface="ＭＳ Ｐゴシック" pitchFamily="84" charset="-128"/>
          <a:cs typeface="ＭＳ Ｐゴシック" pitchFamily="84" charset="-128"/>
        </a:defRPr>
      </a:lvl1pPr>
      <a:lvl2pPr marL="574675" indent="-117475" algn="l" defTabSz="981075" rtl="0" eaLnBrk="0" fontAlgn="base" hangingPunct="0">
        <a:spcBef>
          <a:spcPct val="20000"/>
        </a:spcBef>
        <a:spcAft>
          <a:spcPct val="0"/>
        </a:spcAft>
        <a:buClr>
          <a:schemeClr val="tx1"/>
        </a:buClr>
        <a:buChar char="-"/>
        <a:defRPr sz="2000">
          <a:solidFill>
            <a:schemeClr val="tx1"/>
          </a:solidFill>
          <a:latin typeface="+mn-lt"/>
          <a:ea typeface="ＭＳ Ｐゴシック" pitchFamily="84" charset="-128"/>
        </a:defRPr>
      </a:lvl2pPr>
      <a:lvl3pPr marL="1052513" indent="-287338" algn="l" defTabSz="981075" rtl="0" eaLnBrk="0" fontAlgn="base" hangingPunct="0">
        <a:spcBef>
          <a:spcPct val="20000"/>
        </a:spcBef>
        <a:spcAft>
          <a:spcPct val="0"/>
        </a:spcAft>
        <a:buClr>
          <a:schemeClr val="tx1"/>
        </a:buClr>
        <a:buFont typeface="Marlett" charset="0"/>
        <a:buChar char="8"/>
        <a:defRPr sz="2000">
          <a:solidFill>
            <a:schemeClr val="tx1"/>
          </a:solidFill>
          <a:latin typeface="+mn-lt"/>
          <a:ea typeface="ＭＳ Ｐゴシック" pitchFamily="84" charset="-128"/>
        </a:defRPr>
      </a:lvl3pPr>
      <a:lvl4pPr marL="1449388" indent="-206375" algn="l" defTabSz="981075" rtl="0" eaLnBrk="0" fontAlgn="base" hangingPunct="0">
        <a:spcBef>
          <a:spcPct val="20000"/>
        </a:spcBef>
        <a:spcAft>
          <a:spcPct val="0"/>
        </a:spcAft>
        <a:buClr>
          <a:schemeClr val="tx1"/>
        </a:buClr>
        <a:buChar char="-"/>
        <a:defRPr sz="2000">
          <a:solidFill>
            <a:schemeClr val="tx1"/>
          </a:solidFill>
          <a:latin typeface="+mn-lt"/>
          <a:ea typeface="ＭＳ Ｐゴシック" pitchFamily="84" charset="-128"/>
        </a:defRPr>
      </a:lvl4pPr>
      <a:lvl5pPr marL="2157413" indent="-339725" algn="l" defTabSz="981075" rtl="0" eaLnBrk="0" fontAlgn="base" hangingPunct="0">
        <a:spcBef>
          <a:spcPct val="0"/>
        </a:spcBef>
        <a:spcAft>
          <a:spcPct val="0"/>
        </a:spcAft>
        <a:buClr>
          <a:srgbClr val="FFFF66"/>
        </a:buClr>
        <a:buFont typeface="Marlett" charset="0"/>
        <a:buChar char="8"/>
        <a:defRPr sz="2400">
          <a:solidFill>
            <a:schemeClr val="bg1"/>
          </a:solidFill>
          <a:latin typeface="+mn-lt"/>
          <a:ea typeface="ＭＳ Ｐゴシック" pitchFamily="84" charset="-128"/>
        </a:defRPr>
      </a:lvl5pPr>
      <a:lvl6pPr marL="2614613" indent="-339725" algn="l" defTabSz="981075" rtl="0" eaLnBrk="0" fontAlgn="base" hangingPunct="0">
        <a:spcBef>
          <a:spcPct val="0"/>
        </a:spcBef>
        <a:spcAft>
          <a:spcPct val="0"/>
        </a:spcAft>
        <a:buClr>
          <a:srgbClr val="FFFF66"/>
        </a:buClr>
        <a:buFont typeface="Marlett" pitchFamily="2" charset="2"/>
        <a:buChar char="8"/>
        <a:defRPr sz="24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4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4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http://www.ellenweinreb.com/" TargetMode="External"/><Relationship Id="rId7"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twitter.com/sustainablejobs" TargetMode="External"/><Relationship Id="rId5" Type="http://schemas.openxmlformats.org/officeDocument/2006/relationships/hyperlink" Target="http://www.facebook.com/SustainabilityRecruiting" TargetMode="External"/><Relationship Id="rId4" Type="http://schemas.openxmlformats.org/officeDocument/2006/relationships/hyperlink" Target="http://www.twitter.com/sustainablejobs" TargetMode="External"/><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6.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7.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12.xml"/><Relationship Id="rId4"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23.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chart" Target="../charts/chart8.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notesSlide" Target="../notesSlides/notesSlide19.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21.xml"/><Relationship Id="rId4"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www.bcccc.net/index.cfm?fuseaction=page.viewPage&amp;pageID=2169&amp;nodeID=1"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24.xml.rels><?xml version="1.0" encoding="UTF-8" standalone="yes"?>
<Relationships xmlns="http://schemas.openxmlformats.org/package/2006/relationships"><Relationship Id="rId8" Type="http://schemas.openxmlformats.org/officeDocument/2006/relationships/hyperlink" Target="http://www.ellenweinreb.com/FAQs.html" TargetMode="External"/><Relationship Id="rId3" Type="http://schemas.openxmlformats.org/officeDocument/2006/relationships/hyperlink" Target="http://twitter.com/SustainableJobs" TargetMode="External"/><Relationship Id="rId7" Type="http://schemas.openxmlformats.org/officeDocument/2006/relationships/hyperlink" Target="http://www.ellenweinreb.com/Sustainability_Jobs.html" TargetMode="External"/><Relationship Id="rId12"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hyperlink" Target="http://www.ellenweinreb.com/UploadResume.php" TargetMode="External"/><Relationship Id="rId11" Type="http://schemas.openxmlformats.org/officeDocument/2006/relationships/image" Target="../media/image2.gif"/><Relationship Id="rId5" Type="http://schemas.openxmlformats.org/officeDocument/2006/relationships/hyperlink" Target="http://www.linkedin.com/ellenweinreb" TargetMode="External"/><Relationship Id="rId10" Type="http://schemas.openxmlformats.org/officeDocument/2006/relationships/hyperlink" Target="http://twitter.com/sustainablejobs" TargetMode="External"/><Relationship Id="rId4" Type="http://schemas.openxmlformats.org/officeDocument/2006/relationships/hyperlink" Target="http://www.facebook.com/SustainabilityRecruiting" TargetMode="External"/><Relationship Id="rId9" Type="http://schemas.openxmlformats.org/officeDocument/2006/relationships/hyperlink" Target="http://www.ellenweinreb.com/Guidance.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hyperlink" Target="http://www.google.com/search?q=A+Resource+Guide+for+MBA+Careers+in+Sustainability&amp;rls=com.microsoft:en-us:IE-SearchBox&amp;ie=UTF-8&amp;oe=UTF-8&amp;sourceid=ie7&amp;rlz=1I7GGLL_en" TargetMode="Externa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4.xml"/><Relationship Id="rId4"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1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4"/>
          <p:cNvSpPr>
            <a:spLocks noGrp="1"/>
          </p:cNvSpPr>
          <p:nvPr>
            <p:ph type="ctrTitle" sz="quarter"/>
          </p:nvPr>
        </p:nvSpPr>
        <p:spPr/>
        <p:txBody>
          <a:bodyPr/>
          <a:lstStyle/>
          <a:p>
            <a:r>
              <a:rPr smtClean="0">
                <a:ea typeface="ＭＳ Ｐゴシック" charset="-128"/>
                <a:cs typeface="ＭＳ Ｐゴシック" charset="-128"/>
              </a:rPr>
              <a:t> </a:t>
            </a:r>
          </a:p>
        </p:txBody>
      </p:sp>
      <p:sp>
        <p:nvSpPr>
          <p:cNvPr id="11266" name="Subtitle 4"/>
          <p:cNvSpPr>
            <a:spLocks noGrp="1"/>
          </p:cNvSpPr>
          <p:nvPr>
            <p:ph type="subTitle" sz="quarter" idx="1"/>
          </p:nvPr>
        </p:nvSpPr>
        <p:spPr>
          <a:xfrm>
            <a:off x="719902" y="1648604"/>
            <a:ext cx="8153400" cy="1901825"/>
          </a:xfrm>
        </p:spPr>
        <p:txBody>
          <a:bodyPr/>
          <a:lstStyle/>
          <a:p>
            <a:pPr algn="ctr">
              <a:buFont typeface="Verdana" charset="0"/>
              <a:buNone/>
            </a:pPr>
            <a:r>
              <a:rPr dirty="0" smtClean="0">
                <a:solidFill>
                  <a:srgbClr val="A05404"/>
                </a:solidFill>
                <a:ea typeface="ＭＳ Ｐゴシック" charset="-128"/>
                <a:cs typeface="ＭＳ Ｐゴシック" charset="-128"/>
              </a:rPr>
              <a:t>CSR Jobs Report</a:t>
            </a:r>
          </a:p>
          <a:p>
            <a:pPr algn="ctr">
              <a:buFont typeface="Verdana" charset="0"/>
              <a:buNone/>
            </a:pPr>
            <a:r>
              <a:rPr dirty="0" smtClean="0">
                <a:solidFill>
                  <a:srgbClr val="D16E19"/>
                </a:solidFill>
                <a:ea typeface="ＭＳ Ｐゴシック" charset="-128"/>
                <a:cs typeface="ＭＳ Ｐゴシック" charset="-128"/>
              </a:rPr>
              <a:t>The State of the CSR Job Market: </a:t>
            </a:r>
          </a:p>
          <a:p>
            <a:pPr algn="ctr">
              <a:buFont typeface="Verdana" charset="0"/>
              <a:buNone/>
            </a:pPr>
            <a:r>
              <a:rPr dirty="0" smtClean="0">
                <a:solidFill>
                  <a:srgbClr val="D16E19"/>
                </a:solidFill>
                <a:ea typeface="ＭＳ Ｐゴシック" charset="-128"/>
                <a:cs typeface="ＭＳ Ｐゴシック" charset="-128"/>
              </a:rPr>
              <a:t>Key Findings and Trends </a:t>
            </a:r>
          </a:p>
          <a:p>
            <a:pPr algn="ctr">
              <a:buFont typeface="Verdana" charset="0"/>
              <a:buNone/>
            </a:pPr>
            <a:r>
              <a:rPr dirty="0" smtClean="0">
                <a:solidFill>
                  <a:srgbClr val="D16E19"/>
                </a:solidFill>
                <a:ea typeface="ＭＳ Ｐゴシック" charset="-128"/>
                <a:cs typeface="ＭＳ Ｐゴシック" charset="-128"/>
              </a:rPr>
              <a:t> </a:t>
            </a:r>
            <a:r>
              <a:rPr sz="2400" i="1" dirty="0" smtClean="0">
                <a:solidFill>
                  <a:srgbClr val="D16E19"/>
                </a:solidFill>
                <a:ea typeface="ＭＳ Ｐゴシック" charset="-128"/>
                <a:cs typeface="ＭＳ Ｐゴシック" charset="-128"/>
              </a:rPr>
              <a:t>An Analysis of 819 CSR Jobs: 2004 - 2009</a:t>
            </a:r>
            <a:endParaRPr dirty="0" smtClean="0">
              <a:solidFill>
                <a:srgbClr val="D16E19"/>
              </a:solidFill>
              <a:ea typeface="ＭＳ Ｐゴシック" charset="-128"/>
              <a:cs typeface="ＭＳ Ｐゴシック" charset="-128"/>
            </a:endParaRPr>
          </a:p>
        </p:txBody>
      </p:sp>
      <p:sp>
        <p:nvSpPr>
          <p:cNvPr id="11267" name="Slide Number Placeholder 2"/>
          <p:cNvSpPr>
            <a:spLocks noGrp="1"/>
          </p:cNvSpPr>
          <p:nvPr>
            <p:ph type="sldNum" sz="quarter" idx="4294967295"/>
          </p:nvPr>
        </p:nvSpPr>
        <p:spPr>
          <a:xfrm>
            <a:off x="9423400" y="6900863"/>
            <a:ext cx="303213" cy="331787"/>
          </a:xfrm>
          <a:noFill/>
        </p:spPr>
        <p:txBody>
          <a:bodyPr/>
          <a:lstStyle/>
          <a:p>
            <a:fld id="{471B8633-8EF5-4911-90A7-B6CABC0C114C}" type="slidenum">
              <a:rPr smtClean="0">
                <a:latin typeface="Verdana" charset="0"/>
                <a:ea typeface="ＭＳ Ｐゴシック" charset="-128"/>
                <a:cs typeface="ＭＳ Ｐゴシック" charset="-128"/>
              </a:rPr>
              <a:pPr/>
              <a:t>1</a:t>
            </a:fld>
            <a:endParaRPr smtClean="0">
              <a:latin typeface="Verdana" charset="0"/>
              <a:ea typeface="ＭＳ Ｐゴシック" charset="-128"/>
              <a:cs typeface="ＭＳ Ｐゴシック" charset="-128"/>
            </a:endParaRPr>
          </a:p>
        </p:txBody>
      </p:sp>
      <p:sp>
        <p:nvSpPr>
          <p:cNvPr id="11268" name="TextBox 6"/>
          <p:cNvSpPr txBox="1">
            <a:spLocks noChangeArrowheads="1"/>
          </p:cNvSpPr>
          <p:nvPr/>
        </p:nvSpPr>
        <p:spPr bwMode="auto">
          <a:xfrm>
            <a:off x="0" y="6729413"/>
            <a:ext cx="9726613" cy="336550"/>
          </a:xfrm>
          <a:prstGeom prst="rect">
            <a:avLst/>
          </a:prstGeom>
          <a:noFill/>
          <a:ln w="9525">
            <a:noFill/>
            <a:miter lim="800000"/>
            <a:headEnd/>
            <a:tailEnd/>
          </a:ln>
        </p:spPr>
        <p:txBody>
          <a:bodyPr>
            <a:prstTxWarp prst="textNoShape">
              <a:avLst/>
            </a:prstTxWarp>
            <a:spAutoFit/>
          </a:bodyPr>
          <a:lstStyle/>
          <a:p>
            <a:pPr eaLnBrk="0" hangingPunct="0"/>
            <a:r>
              <a:rPr lang="en-US" sz="1600" dirty="0">
                <a:hlinkClick r:id="rId3"/>
              </a:rPr>
              <a:t>www.ellenweinreb.com</a:t>
            </a:r>
            <a:r>
              <a:rPr lang="en-US" sz="1600" dirty="0"/>
              <a:t>              </a:t>
            </a:r>
            <a:r>
              <a:rPr lang="en-US" sz="1600" dirty="0" err="1">
                <a:hlinkClick r:id="rId4"/>
              </a:rPr>
              <a:t>sustainablejobs</a:t>
            </a:r>
            <a:r>
              <a:rPr lang="en-US" sz="1600" dirty="0"/>
              <a:t> @   twitter    </a:t>
            </a:r>
            <a:r>
              <a:rPr lang="en-US" sz="1600" dirty="0">
                <a:hlinkClick r:id="rId5"/>
              </a:rPr>
              <a:t>sustainabilityrecruiting</a:t>
            </a:r>
            <a:r>
              <a:rPr lang="en-US" sz="1600" dirty="0"/>
              <a:t> </a:t>
            </a:r>
            <a:r>
              <a:rPr lang="en-US" sz="1600" dirty="0" smtClean="0"/>
              <a:t>on </a:t>
            </a:r>
            <a:endParaRPr lang="en-US" sz="1600" dirty="0"/>
          </a:p>
        </p:txBody>
      </p:sp>
      <p:pic>
        <p:nvPicPr>
          <p:cNvPr id="11269" name="Picture 4" descr="http://img1.gwallet.com/img/img/ico-l-twitter_01.png">
            <a:hlinkClick r:id="rId6"/>
          </p:cNvPr>
          <p:cNvPicPr>
            <a:picLocks noChangeAspect="1" noChangeArrowheads="1"/>
          </p:cNvPicPr>
          <p:nvPr/>
        </p:nvPicPr>
        <p:blipFill>
          <a:blip r:embed="rId7" cstate="print"/>
          <a:srcRect/>
          <a:stretch>
            <a:fillRect/>
          </a:stretch>
        </p:blipFill>
        <p:spPr bwMode="auto">
          <a:xfrm>
            <a:off x="5364163" y="6792913"/>
            <a:ext cx="207962" cy="207962"/>
          </a:xfrm>
          <a:prstGeom prst="rect">
            <a:avLst/>
          </a:prstGeom>
          <a:noFill/>
          <a:ln w="9525">
            <a:noFill/>
            <a:miter lim="800000"/>
            <a:headEnd/>
            <a:tailEnd/>
          </a:ln>
        </p:spPr>
      </p:pic>
      <p:pic>
        <p:nvPicPr>
          <p:cNvPr id="11270" name="Picture 5" descr="http://img1.gwallet.com/img/img/ico-l-facebook_01.png">
            <a:hlinkClick r:id="rId5"/>
          </p:cNvPr>
          <p:cNvPicPr>
            <a:picLocks noChangeAspect="1" noChangeArrowheads="1"/>
          </p:cNvPicPr>
          <p:nvPr/>
        </p:nvPicPr>
        <p:blipFill>
          <a:blip r:embed="rId8" cstate="print"/>
          <a:srcRect/>
          <a:stretch>
            <a:fillRect/>
          </a:stretch>
        </p:blipFill>
        <p:spPr bwMode="auto">
          <a:xfrm>
            <a:off x="9149586" y="6792140"/>
            <a:ext cx="207962" cy="207962"/>
          </a:xfrm>
          <a:prstGeom prst="rect">
            <a:avLst/>
          </a:prstGeom>
          <a:noFill/>
          <a:ln w="9525">
            <a:noFill/>
            <a:miter lim="800000"/>
            <a:headEnd/>
            <a:tailEnd/>
          </a:ln>
        </p:spPr>
      </p:pic>
      <p:sp>
        <p:nvSpPr>
          <p:cNvPr id="11271" name="TextBox 9"/>
          <p:cNvSpPr txBox="1">
            <a:spLocks noChangeArrowheads="1"/>
          </p:cNvSpPr>
          <p:nvPr/>
        </p:nvSpPr>
        <p:spPr bwMode="auto">
          <a:xfrm>
            <a:off x="0" y="0"/>
            <a:ext cx="4429125" cy="396875"/>
          </a:xfrm>
          <a:prstGeom prst="rect">
            <a:avLst/>
          </a:prstGeom>
          <a:noFill/>
          <a:ln w="9525">
            <a:noFill/>
            <a:miter lim="800000"/>
            <a:headEnd/>
            <a:tailEnd/>
          </a:ln>
        </p:spPr>
        <p:txBody>
          <a:bodyPr>
            <a:prstTxWarp prst="textNoShape">
              <a:avLst/>
            </a:prstTxWarp>
            <a:spAutoFit/>
          </a:bodyPr>
          <a:lstStyle/>
          <a:p>
            <a:r>
              <a:rPr lang="en-US" sz="2000" dirty="0">
                <a:solidFill>
                  <a:srgbClr val="553919"/>
                </a:solidFill>
              </a:rPr>
              <a:t>Release Date: March 2010</a:t>
            </a:r>
          </a:p>
        </p:txBody>
      </p:sp>
      <p:pic>
        <p:nvPicPr>
          <p:cNvPr id="11" name="Picture 10" descr="Sustainability_Recruiting_Logo.jpg"/>
          <p:cNvPicPr>
            <a:picLocks noChangeAspect="1"/>
          </p:cNvPicPr>
          <p:nvPr/>
        </p:nvPicPr>
        <p:blipFill>
          <a:blip r:embed="rId9" cstate="print"/>
          <a:stretch>
            <a:fillRect/>
          </a:stretch>
        </p:blipFill>
        <p:spPr>
          <a:xfrm>
            <a:off x="3291670" y="5006190"/>
            <a:ext cx="3190610" cy="670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47663" y="257175"/>
            <a:ext cx="6053137" cy="581025"/>
          </a:xfrm>
        </p:spPr>
        <p:txBody>
          <a:bodyPr/>
          <a:lstStyle/>
          <a:p>
            <a:r>
              <a:rPr lang="en-US" sz="2800" smtClean="0">
                <a:solidFill>
                  <a:srgbClr val="D16E19"/>
                </a:solidFill>
                <a:ea typeface="ＭＳ Ｐゴシック" charset="-128"/>
                <a:cs typeface="ＭＳ Ｐゴシック" charset="-128"/>
              </a:rPr>
              <a:t>Trends: Job Postings by Quarter</a:t>
            </a:r>
            <a:endParaRPr lang="en-US" smtClean="0">
              <a:solidFill>
                <a:srgbClr val="D16E19"/>
              </a:solidFill>
              <a:ea typeface="ＭＳ Ｐゴシック" charset="-128"/>
              <a:cs typeface="ＭＳ Ｐゴシック" charset="-128"/>
            </a:endParaRPr>
          </a:p>
        </p:txBody>
      </p:sp>
      <p:graphicFrame>
        <p:nvGraphicFramePr>
          <p:cNvPr id="5" name="Table Placeholder 4"/>
          <p:cNvGraphicFramePr>
            <a:graphicFrameLocks noGrp="1"/>
          </p:cNvGraphicFramePr>
          <p:nvPr>
            <p:ph type="tbl" idx="1"/>
          </p:nvPr>
        </p:nvGraphicFramePr>
        <p:xfrm>
          <a:off x="367506" y="1015206"/>
          <a:ext cx="8978900" cy="4488656"/>
        </p:xfrm>
        <a:graphic>
          <a:graphicData uri="http://schemas.openxmlformats.org/drawingml/2006/chart">
            <c:chart xmlns:c="http://schemas.openxmlformats.org/drawingml/2006/chart" xmlns:r="http://schemas.openxmlformats.org/officeDocument/2006/relationships" r:id="rId4"/>
          </a:graphicData>
        </a:graphic>
      </p:graphicFrame>
      <p:sp>
        <p:nvSpPr>
          <p:cNvPr id="29699" name="Slide Number Placeholder 3"/>
          <p:cNvSpPr>
            <a:spLocks noGrp="1"/>
          </p:cNvSpPr>
          <p:nvPr>
            <p:ph type="sldNum" sz="quarter" idx="10"/>
          </p:nvPr>
        </p:nvSpPr>
        <p:spPr>
          <a:noFill/>
        </p:spPr>
        <p:txBody>
          <a:bodyPr/>
          <a:lstStyle/>
          <a:p>
            <a:fld id="{A556F115-3580-4E6D-AB3F-15392809C269}" type="slidenum">
              <a:rPr smtClean="0">
                <a:latin typeface="Verdana" charset="0"/>
                <a:ea typeface="ＭＳ Ｐゴシック" charset="-128"/>
                <a:cs typeface="ＭＳ Ｐゴシック" charset="-128"/>
              </a:rPr>
              <a:pPr/>
              <a:t>10</a:t>
            </a:fld>
            <a:endParaRPr smtClean="0">
              <a:latin typeface="Verdana" charset="0"/>
              <a:ea typeface="ＭＳ Ｐゴシック" charset="-128"/>
              <a:cs typeface="ＭＳ Ｐゴシック" charset="-128"/>
            </a:endParaRPr>
          </a:p>
        </p:txBody>
      </p:sp>
      <p:sp>
        <p:nvSpPr>
          <p:cNvPr id="29700" name="KMA6DA78C"/>
          <p:cNvSpPr>
            <a:spLocks noChangeArrowheads="1"/>
          </p:cNvSpPr>
          <p:nvPr>
            <p:custDataLst>
              <p:tags r:id="rId1"/>
            </p:custDataLst>
          </p:nvPr>
        </p:nvSpPr>
        <p:spPr bwMode="auto">
          <a:xfrm>
            <a:off x="1335088" y="5624513"/>
            <a:ext cx="7885112" cy="1349986"/>
          </a:xfrm>
          <a:prstGeom prst="rect">
            <a:avLst/>
          </a:prstGeom>
          <a:noFill/>
          <a:ln w="9525">
            <a:noFill/>
            <a:miter lim="800000"/>
            <a:headEnd/>
            <a:tailEnd/>
          </a:ln>
        </p:spPr>
        <p:txBody>
          <a:bodyPr lIns="99440" tIns="49721" rIns="99440" bIns="49721">
            <a:prstTxWarp prst="textNoShape">
              <a:avLst/>
            </a:prstTxWarp>
            <a:spAutoFit/>
          </a:bodyPr>
          <a:lstStyle/>
          <a:p>
            <a:pPr defTabSz="1062038" eaLnBrk="0" hangingPunct="0">
              <a:spcBef>
                <a:spcPct val="20000"/>
              </a:spcBef>
              <a:buClr>
                <a:schemeClr val="tx1"/>
              </a:buClr>
              <a:buFont typeface="Verdana" charset="0"/>
              <a:buChar char="•"/>
            </a:pPr>
            <a:r>
              <a:rPr lang="en-US" sz="1400" noProof="1" smtClean="0">
                <a:solidFill>
                  <a:srgbClr val="993300"/>
                </a:solidFill>
              </a:rPr>
              <a:t>Postings dropped 68% year-over-year in Q3 2009</a:t>
            </a:r>
          </a:p>
          <a:p>
            <a:pPr defTabSz="1062038" eaLnBrk="0" hangingPunct="0">
              <a:spcBef>
                <a:spcPct val="20000"/>
              </a:spcBef>
              <a:buClr>
                <a:schemeClr val="tx1"/>
              </a:buClr>
              <a:buFont typeface="Verdana" charset="0"/>
              <a:buChar char="•"/>
            </a:pPr>
            <a:r>
              <a:rPr lang="en-US" sz="1400" noProof="1" smtClean="0">
                <a:solidFill>
                  <a:srgbClr val="993300"/>
                </a:solidFill>
              </a:rPr>
              <a:t> Followed by</a:t>
            </a:r>
            <a:r>
              <a:rPr lang="en-US" sz="1400" noProof="1" smtClean="0"/>
              <a:t> 33% uptick in Q4 ’09</a:t>
            </a:r>
          </a:p>
          <a:p>
            <a:pPr defTabSz="1062038" eaLnBrk="0" hangingPunct="0">
              <a:spcBef>
                <a:spcPct val="20000"/>
              </a:spcBef>
              <a:buClr>
                <a:schemeClr val="tx1"/>
              </a:buClr>
              <a:buFont typeface="Verdana" charset="0"/>
              <a:buChar char="•"/>
            </a:pPr>
            <a:endParaRPr lang="en-US" sz="1400" noProof="1" smtClean="0">
              <a:solidFill>
                <a:srgbClr val="993300"/>
              </a:solidFill>
            </a:endParaRPr>
          </a:p>
          <a:p>
            <a:pPr defTabSz="1062038" eaLnBrk="0" hangingPunct="0">
              <a:spcBef>
                <a:spcPct val="20000"/>
              </a:spcBef>
              <a:buClr>
                <a:schemeClr val="tx1"/>
              </a:buClr>
              <a:buFont typeface="Verdana" charset="0"/>
              <a:buChar char="•"/>
            </a:pPr>
            <a:r>
              <a:rPr sz="1400" noProof="1" smtClean="0"/>
              <a:t>Two </a:t>
            </a:r>
            <a:r>
              <a:rPr sz="1400" noProof="1"/>
              <a:t>peaks at Q2 ‘07 and Q3 ‘08</a:t>
            </a:r>
          </a:p>
          <a:p>
            <a:pPr defTabSz="1062038" eaLnBrk="0" hangingPunct="0">
              <a:spcBef>
                <a:spcPct val="20000"/>
              </a:spcBef>
              <a:buClr>
                <a:schemeClr val="tx1"/>
              </a:buClr>
              <a:buFont typeface="Verdana" charset="0"/>
              <a:buChar char="•"/>
            </a:pPr>
            <a:r>
              <a:rPr sz="1400" noProof="1"/>
              <a:t> </a:t>
            </a:r>
            <a:r>
              <a:rPr lang="en-US" sz="1400" noProof="1" smtClean="0"/>
              <a:t>Precipitous fall of </a:t>
            </a:r>
            <a:r>
              <a:rPr sz="1400" noProof="1" smtClean="0"/>
              <a:t>61</a:t>
            </a:r>
            <a:r>
              <a:rPr sz="1400" noProof="1"/>
              <a:t>% between </a:t>
            </a:r>
            <a:r>
              <a:rPr sz="1400" noProof="1" smtClean="0"/>
              <a:t>Q4 </a:t>
            </a:r>
            <a:r>
              <a:rPr lang="en-US" sz="1400" noProof="1" smtClean="0"/>
              <a:t>’</a:t>
            </a:r>
            <a:r>
              <a:rPr sz="1400" noProof="1" smtClean="0"/>
              <a:t>08</a:t>
            </a:r>
            <a:r>
              <a:rPr lang="en-US" sz="1400" noProof="1" smtClean="0"/>
              <a:t> from the previous quarter</a:t>
            </a:r>
            <a:endParaRPr sz="1400" noProof="1"/>
          </a:p>
        </p:txBody>
      </p:sp>
      <p:sp>
        <p:nvSpPr>
          <p:cNvPr id="29701" name="AutoShape 7"/>
          <p:cNvSpPr>
            <a:spLocks noChangeArrowheads="1"/>
          </p:cNvSpPr>
          <p:nvPr/>
        </p:nvSpPr>
        <p:spPr bwMode="blackWhite">
          <a:xfrm rot="-5400000">
            <a:off x="387350" y="5632450"/>
            <a:ext cx="977900" cy="838200"/>
          </a:xfrm>
          <a:prstGeom prst="downArrow">
            <a:avLst>
              <a:gd name="adj1" fmla="val 50000"/>
              <a:gd name="adj2" fmla="val 50014"/>
            </a:avLst>
          </a:prstGeom>
          <a:solidFill>
            <a:schemeClr val="accent2"/>
          </a:solidFill>
          <a:ln w="19050">
            <a:solidFill>
              <a:schemeClr val="hlink"/>
            </a:solidFill>
            <a:miter lim="800000"/>
            <a:headEnd/>
            <a:tailEnd/>
          </a:ln>
        </p:spPr>
        <p:txBody>
          <a:bodyPr vert="eaVert" lIns="99440" tIns="49721" rIns="99440" bIns="49721" anchor="ctr">
            <a:prstTxWarp prst="textNoShape">
              <a:avLst/>
            </a:prstTxWarp>
          </a:bodyPr>
          <a:lstStyle/>
          <a:p>
            <a:pPr algn="ctr" defTabSz="954088" eaLnBrk="0" hangingPunct="0"/>
            <a:endParaRPr lang="en-CA" sz="1300">
              <a:latin typeface="Arial" charset="0"/>
            </a:endParaRPr>
          </a:p>
        </p:txBody>
      </p:sp>
      <p:sp>
        <p:nvSpPr>
          <p:cNvPr id="29702" name="TextBox 7"/>
          <p:cNvSpPr txBox="1">
            <a:spLocks noChangeArrowheads="1"/>
          </p:cNvSpPr>
          <p:nvPr/>
        </p:nvSpPr>
        <p:spPr bwMode="auto">
          <a:xfrm>
            <a:off x="6720694" y="2505860"/>
            <a:ext cx="928687" cy="517525"/>
          </a:xfrm>
          <a:prstGeom prst="rect">
            <a:avLst/>
          </a:prstGeom>
          <a:noFill/>
          <a:ln w="9525">
            <a:noFill/>
            <a:miter lim="800000"/>
            <a:headEnd/>
            <a:tailEnd/>
          </a:ln>
        </p:spPr>
        <p:txBody>
          <a:bodyPr>
            <a:prstTxWarp prst="textNoShape">
              <a:avLst/>
            </a:prstTxWarp>
            <a:spAutoFit/>
          </a:bodyPr>
          <a:lstStyle/>
          <a:p>
            <a:r>
              <a:rPr lang="en-US" sz="1400" dirty="0">
                <a:solidFill>
                  <a:srgbClr val="FF0000"/>
                </a:solidFill>
              </a:rPr>
              <a:t>61% fall</a:t>
            </a:r>
          </a:p>
        </p:txBody>
      </p:sp>
      <p:sp>
        <p:nvSpPr>
          <p:cNvPr id="29703" name="TextBox 11"/>
          <p:cNvSpPr txBox="1">
            <a:spLocks noChangeArrowheads="1"/>
          </p:cNvSpPr>
          <p:nvPr/>
        </p:nvSpPr>
        <p:spPr bwMode="auto">
          <a:xfrm>
            <a:off x="8940800" y="3505200"/>
            <a:ext cx="785813" cy="517525"/>
          </a:xfrm>
          <a:prstGeom prst="rect">
            <a:avLst/>
          </a:prstGeom>
          <a:noFill/>
          <a:ln w="9525">
            <a:noFill/>
            <a:miter lim="800000"/>
            <a:headEnd/>
            <a:tailEnd/>
          </a:ln>
        </p:spPr>
        <p:txBody>
          <a:bodyPr>
            <a:prstTxWarp prst="textNoShape">
              <a:avLst/>
            </a:prstTxWarp>
            <a:spAutoFit/>
          </a:bodyPr>
          <a:lstStyle/>
          <a:p>
            <a:r>
              <a:rPr lang="en-US" sz="1400">
                <a:solidFill>
                  <a:srgbClr val="FF0000"/>
                </a:solidFill>
              </a:rPr>
              <a:t>33% uptick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61950" y="147638"/>
            <a:ext cx="4578350" cy="498475"/>
          </a:xfrm>
        </p:spPr>
        <p:txBody>
          <a:bodyPr/>
          <a:lstStyle/>
          <a:p>
            <a:r>
              <a:rPr lang="en-US" smtClean="0">
                <a:solidFill>
                  <a:srgbClr val="D16E19"/>
                </a:solidFill>
                <a:ea typeface="ＭＳ Ｐゴシック" charset="-128"/>
                <a:cs typeface="ＭＳ Ｐゴシック" charset="-128"/>
              </a:rPr>
              <a:t> CSR Gains Credibility</a:t>
            </a:r>
          </a:p>
        </p:txBody>
      </p:sp>
      <p:sp>
        <p:nvSpPr>
          <p:cNvPr id="31746" name="Slide Number Placeholder 3"/>
          <p:cNvSpPr>
            <a:spLocks noGrp="1"/>
          </p:cNvSpPr>
          <p:nvPr>
            <p:ph type="sldNum" sz="quarter" idx="10"/>
          </p:nvPr>
        </p:nvSpPr>
        <p:spPr>
          <a:noFill/>
        </p:spPr>
        <p:txBody>
          <a:bodyPr/>
          <a:lstStyle/>
          <a:p>
            <a:fld id="{2E027BB3-D67F-4733-B18B-4914A1899286}" type="slidenum">
              <a:rPr smtClean="0">
                <a:latin typeface="Verdana" charset="0"/>
                <a:ea typeface="ＭＳ Ｐゴシック" charset="-128"/>
                <a:cs typeface="ＭＳ Ｐゴシック" charset="-128"/>
              </a:rPr>
              <a:pPr/>
              <a:t>11</a:t>
            </a:fld>
            <a:endParaRPr smtClean="0">
              <a:latin typeface="Verdana" charset="0"/>
              <a:ea typeface="ＭＳ Ｐゴシック" charset="-128"/>
              <a:cs typeface="ＭＳ Ｐゴシック" charset="-128"/>
            </a:endParaRPr>
          </a:p>
        </p:txBody>
      </p:sp>
      <p:sp>
        <p:nvSpPr>
          <p:cNvPr id="31747" name="KMA6DA78C"/>
          <p:cNvSpPr>
            <a:spLocks noChangeArrowheads="1"/>
          </p:cNvSpPr>
          <p:nvPr>
            <p:custDataLst>
              <p:tags r:id="rId1"/>
            </p:custDataLst>
          </p:nvPr>
        </p:nvSpPr>
        <p:spPr bwMode="auto">
          <a:xfrm>
            <a:off x="1335088" y="5624513"/>
            <a:ext cx="7885112" cy="1077912"/>
          </a:xfrm>
          <a:prstGeom prst="rect">
            <a:avLst/>
          </a:prstGeom>
          <a:noFill/>
          <a:ln w="9525">
            <a:noFill/>
            <a:miter lim="800000"/>
            <a:headEnd/>
            <a:tailEnd/>
          </a:ln>
        </p:spPr>
        <p:txBody>
          <a:bodyPr lIns="99440" tIns="49721" rIns="99440" bIns="49721">
            <a:prstTxWarp prst="textNoShape">
              <a:avLst/>
            </a:prstTxWarp>
            <a:spAutoFit/>
          </a:bodyPr>
          <a:lstStyle/>
          <a:p>
            <a:pPr defTabSz="1062038" eaLnBrk="0" hangingPunct="0">
              <a:spcBef>
                <a:spcPct val="20000"/>
              </a:spcBef>
              <a:buClr>
                <a:schemeClr val="tx1"/>
              </a:buClr>
              <a:buFont typeface="Verdana" charset="0"/>
              <a:buChar char="•"/>
            </a:pPr>
            <a:r>
              <a:rPr sz="1400" noProof="1"/>
              <a:t>In 2004, 75% of the positions had “Manager” in their titles</a:t>
            </a:r>
          </a:p>
          <a:p>
            <a:pPr defTabSz="1062038" eaLnBrk="0" hangingPunct="0">
              <a:spcBef>
                <a:spcPct val="20000"/>
              </a:spcBef>
              <a:buClr>
                <a:schemeClr val="tx1"/>
              </a:buClr>
              <a:buFont typeface="Verdana" charset="0"/>
              <a:buChar char="•"/>
            </a:pPr>
            <a:r>
              <a:rPr sz="1400" noProof="1"/>
              <a:t>The more senior titles (Vice President and Director) are becoming more common</a:t>
            </a:r>
          </a:p>
          <a:p>
            <a:pPr defTabSz="1062038" eaLnBrk="0" hangingPunct="0">
              <a:spcBef>
                <a:spcPct val="20000"/>
              </a:spcBef>
              <a:buClr>
                <a:schemeClr val="tx1"/>
              </a:buClr>
              <a:buFont typeface="Verdana" charset="0"/>
              <a:buChar char="•"/>
            </a:pPr>
            <a:r>
              <a:rPr sz="1400" noProof="1"/>
              <a:t>There were no “Chief Sustainability Officer” titles; it is a myth</a:t>
            </a:r>
          </a:p>
          <a:p>
            <a:pPr defTabSz="1062038" eaLnBrk="0" hangingPunct="0">
              <a:spcBef>
                <a:spcPct val="20000"/>
              </a:spcBef>
              <a:buClr>
                <a:schemeClr val="tx1"/>
              </a:buClr>
              <a:buFont typeface="Verdana" charset="0"/>
              <a:buChar char="•"/>
            </a:pPr>
            <a:r>
              <a:rPr sz="1400" noProof="1"/>
              <a:t>The 1</a:t>
            </a:r>
            <a:r>
              <a:rPr sz="1400" baseline="30000" noProof="1"/>
              <a:t>st</a:t>
            </a:r>
            <a:r>
              <a:rPr sz="1400" noProof="1"/>
              <a:t> Vice President listing ocurred in 2006</a:t>
            </a:r>
          </a:p>
        </p:txBody>
      </p:sp>
      <p:sp>
        <p:nvSpPr>
          <p:cNvPr id="31748" name="AutoShape 7"/>
          <p:cNvSpPr>
            <a:spLocks noChangeArrowheads="1"/>
          </p:cNvSpPr>
          <p:nvPr/>
        </p:nvSpPr>
        <p:spPr bwMode="blackWhite">
          <a:xfrm rot="-5400000">
            <a:off x="501650" y="5822950"/>
            <a:ext cx="977900" cy="762000"/>
          </a:xfrm>
          <a:prstGeom prst="downArrow">
            <a:avLst>
              <a:gd name="adj1" fmla="val 50000"/>
              <a:gd name="adj2" fmla="val 50014"/>
            </a:avLst>
          </a:prstGeom>
          <a:solidFill>
            <a:schemeClr val="accent2"/>
          </a:solidFill>
          <a:ln w="19050">
            <a:solidFill>
              <a:schemeClr val="hlink"/>
            </a:solidFill>
            <a:miter lim="800000"/>
            <a:headEnd/>
            <a:tailEnd/>
          </a:ln>
        </p:spPr>
        <p:txBody>
          <a:bodyPr vert="eaVert" lIns="99440" tIns="49721" rIns="99440" bIns="49721" anchor="ctr">
            <a:prstTxWarp prst="textNoShape">
              <a:avLst/>
            </a:prstTxWarp>
          </a:bodyPr>
          <a:lstStyle/>
          <a:p>
            <a:pPr algn="ctr" defTabSz="954088" eaLnBrk="0" hangingPunct="0"/>
            <a:endParaRPr lang="en-CA" sz="1300">
              <a:latin typeface="Arial" charset="0"/>
            </a:endParaRPr>
          </a:p>
        </p:txBody>
      </p:sp>
      <p:graphicFrame>
        <p:nvGraphicFramePr>
          <p:cNvPr id="9" name="Chart 8"/>
          <p:cNvGraphicFramePr/>
          <p:nvPr/>
        </p:nvGraphicFramePr>
        <p:xfrm>
          <a:off x="519906" y="1320006"/>
          <a:ext cx="8610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31750" name="TextBox 7"/>
          <p:cNvSpPr txBox="1">
            <a:spLocks noChangeArrowheads="1"/>
          </p:cNvSpPr>
          <p:nvPr/>
        </p:nvSpPr>
        <p:spPr bwMode="auto">
          <a:xfrm>
            <a:off x="328613" y="747713"/>
            <a:ext cx="9398000" cy="581025"/>
          </a:xfrm>
          <a:prstGeom prst="rect">
            <a:avLst/>
          </a:prstGeom>
          <a:noFill/>
          <a:ln w="9525">
            <a:noFill/>
            <a:miter lim="800000"/>
            <a:headEnd/>
            <a:tailEnd/>
          </a:ln>
        </p:spPr>
        <p:txBody>
          <a:bodyPr>
            <a:prstTxWarp prst="textNoShape">
              <a:avLst/>
            </a:prstTxWarp>
            <a:spAutoFit/>
          </a:bodyPr>
          <a:lstStyle/>
          <a:p>
            <a:pPr eaLnBrk="0" hangingPunct="0"/>
            <a:r>
              <a:rPr lang="en-US" sz="1600"/>
              <a:t>217 corporate positions had the words “Analyst”, “Manager”, “Director” or “Vice President” in their titles. The chart shows the distribution of these over time.  </a:t>
            </a:r>
          </a:p>
        </p:txBody>
      </p:sp>
      <p:sp>
        <p:nvSpPr>
          <p:cNvPr id="31751" name="TextBox 7"/>
          <p:cNvSpPr txBox="1">
            <a:spLocks noChangeArrowheads="1"/>
          </p:cNvSpPr>
          <p:nvPr/>
        </p:nvSpPr>
        <p:spPr bwMode="auto">
          <a:xfrm>
            <a:off x="6507163" y="3863975"/>
            <a:ext cx="1214437" cy="639763"/>
          </a:xfrm>
          <a:prstGeom prst="rect">
            <a:avLst/>
          </a:prstGeom>
          <a:noFill/>
          <a:ln w="9525">
            <a:noFill/>
            <a:miter lim="800000"/>
            <a:headEnd/>
            <a:tailEnd/>
          </a:ln>
        </p:spPr>
        <p:txBody>
          <a:bodyPr>
            <a:prstTxWarp prst="textNoShape">
              <a:avLst/>
            </a:prstTxWarp>
            <a:spAutoFit/>
          </a:bodyPr>
          <a:lstStyle/>
          <a:p>
            <a:r>
              <a:rPr lang="en-US" sz="1200">
                <a:solidFill>
                  <a:srgbClr val="FF0000"/>
                </a:solidFill>
              </a:rPr>
              <a:t>Uptick in Director and VP postings</a:t>
            </a:r>
          </a:p>
        </p:txBody>
      </p:sp>
      <p:sp>
        <p:nvSpPr>
          <p:cNvPr id="10" name="Straight Arrow Connector 9"/>
          <p:cNvSpPr/>
          <p:nvPr/>
        </p:nvSpPr>
        <p:spPr bwMode="auto">
          <a:xfrm rot="16200000">
            <a:off x="7935913" y="3863975"/>
            <a:ext cx="285750" cy="571500"/>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
        <p:nvSpPr>
          <p:cNvPr id="11" name="Straight Arrow Connector 10"/>
          <p:cNvSpPr/>
          <p:nvPr/>
        </p:nvSpPr>
        <p:spPr bwMode="auto">
          <a:xfrm rot="16200000">
            <a:off x="6186488" y="3756025"/>
            <a:ext cx="141288" cy="642937"/>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Three Categories of CSR Jobs</a:t>
            </a:r>
            <a:endParaRPr lang="en-US" smtClean="0">
              <a:solidFill>
                <a:srgbClr val="D16E19"/>
              </a:solidFill>
              <a:ea typeface="ＭＳ Ｐゴシック" charset="-128"/>
              <a:cs typeface="ＭＳ Ｐゴシック" charset="-128"/>
            </a:endParaRPr>
          </a:p>
        </p:txBody>
      </p:sp>
      <p:sp>
        <p:nvSpPr>
          <p:cNvPr id="33794" name="Slide Number Placeholder 3"/>
          <p:cNvSpPr>
            <a:spLocks noGrp="1"/>
          </p:cNvSpPr>
          <p:nvPr>
            <p:ph type="sldNum" sz="quarter" idx="10"/>
          </p:nvPr>
        </p:nvSpPr>
        <p:spPr>
          <a:noFill/>
        </p:spPr>
        <p:txBody>
          <a:bodyPr/>
          <a:lstStyle/>
          <a:p>
            <a:pPr defTabSz="881063"/>
            <a:fld id="{8E673394-A3E0-4987-96A5-5D5AE14E5432}" type="slidenum">
              <a:rPr smtClean="0">
                <a:latin typeface="Verdana" charset="0"/>
                <a:ea typeface="ＭＳ Ｐゴシック" charset="-128"/>
                <a:cs typeface="ＭＳ Ｐゴシック" charset="-128"/>
              </a:rPr>
              <a:pPr defTabSz="881063"/>
              <a:t>12</a:t>
            </a:fld>
            <a:endParaRPr smtClean="0">
              <a:latin typeface="Verdana" charset="0"/>
              <a:ea typeface="ＭＳ Ｐゴシック" charset="-128"/>
              <a:cs typeface="ＭＳ Ｐゴシック" charset="-128"/>
            </a:endParaRPr>
          </a:p>
        </p:txBody>
      </p:sp>
      <p:graphicFrame>
        <p:nvGraphicFramePr>
          <p:cNvPr id="41026" name="Group 66"/>
          <p:cNvGraphicFramePr>
            <a:graphicFrameLocks noGrp="1"/>
          </p:cNvGraphicFramePr>
          <p:nvPr/>
        </p:nvGraphicFramePr>
        <p:xfrm>
          <a:off x="228600" y="1524000"/>
          <a:ext cx="9182100" cy="5334003"/>
        </p:xfrm>
        <a:graphic>
          <a:graphicData uri="http://schemas.openxmlformats.org/drawingml/2006/table">
            <a:tbl>
              <a:tblPr/>
              <a:tblGrid>
                <a:gridCol w="2033588"/>
                <a:gridCol w="5053012"/>
                <a:gridCol w="2095500"/>
              </a:tblGrid>
              <a:tr h="371475">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pitchFamily="84" charset="0"/>
                          <a:ea typeface="Arial" pitchFamily="84" charset="0"/>
                          <a:cs typeface="Arial" pitchFamily="84" charset="0"/>
                        </a:rPr>
                        <a:t>1. INTERNAL</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pitchFamily="84" charset="0"/>
                          <a:ea typeface="Arial" pitchFamily="84" charset="0"/>
                          <a:cs typeface="Arial" pitchFamily="84" charset="0"/>
                        </a:rPr>
                        <a:t>Description</a:t>
                      </a:r>
                      <a:endPar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endParaRP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ctr"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rPr>
                        <a:t> </a:t>
                      </a:r>
                      <a:r>
                        <a:rPr kumimoji="0" lang="en-US" sz="1800" b="1" i="0" u="none" strike="noStrike" cap="none" normalizeH="0" baseline="0" smtClean="0">
                          <a:ln>
                            <a:noFill/>
                          </a:ln>
                          <a:solidFill>
                            <a:srgbClr val="333300"/>
                          </a:solidFill>
                          <a:effectLst/>
                          <a:latin typeface="Arial" pitchFamily="84" charset="0"/>
                          <a:ea typeface="Arial" pitchFamily="84" charset="0"/>
                          <a:cs typeface="Arial" pitchFamily="84" charset="0"/>
                        </a:rPr>
                        <a:t>Example</a:t>
                      </a:r>
                      <a:endPar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endParaRP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522288">
                <a:tc>
                  <a:txBody>
                    <a:bodyPr/>
                    <a:lstStyle/>
                    <a:p>
                      <a:pPr marL="293688" marR="0" lvl="1" indent="0"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Multi-national corporations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Global corporations (public or private), &gt;1000 employees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Disney, Levi Strauss, Hewlett Packard</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523875">
                <a:tc>
                  <a:txBody>
                    <a:bodyPr/>
                    <a:lstStyle/>
                    <a:p>
                      <a:pPr marL="288925" marR="0" lvl="1" indent="0"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Small companies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&lt;1000 employees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Stoneyfield, Seventh Generation</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369888">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pitchFamily="84" charset="0"/>
                          <a:ea typeface="Arial" pitchFamily="84" charset="0"/>
                          <a:cs typeface="Arial" pitchFamily="84" charset="0"/>
                        </a:rPr>
                        <a:t>2. SERVICES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rPr>
                        <a:t>Under contract by a corporation to support CSR</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endParaRP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69888">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Association</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Membership organizations supporting CSR </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BSR</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522288">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Compliance</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Primarily organizations that monitor the supply chain for labor compliance</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Intertek, CSCC</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738188">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Consulting</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Either management consulting or boutique. Management consulting firms may house CSR within Sustainability, Ethics, Cause Branding, Community Involvement or Compliance. </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Cone, Deloitte, KPMG</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71475">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pitchFamily="84" charset="0"/>
                          <a:ea typeface="Arial" pitchFamily="84" charset="0"/>
                          <a:cs typeface="Arial" pitchFamily="84" charset="0"/>
                        </a:rPr>
                        <a:t>3. INDEPENDENT</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rPr>
                        <a:t>Organizations that look at CSR from the outside</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333300"/>
                        </a:solidFill>
                        <a:effectLst/>
                        <a:latin typeface="Arial" pitchFamily="84" charset="0"/>
                        <a:ea typeface="Arial" pitchFamily="84" charset="0"/>
                        <a:cs typeface="Arial" pitchFamily="84" charset="0"/>
                      </a:endParaRP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366713">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NGO</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Non profit organizations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Oxfam, CERES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346075">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Public/Multilateral</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International, national and local public sector entities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World Bank, ILO, USAID</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523875">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Research/ Academia</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Organizations that focus on research and education </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Great Place to Work Institute</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307975">
                <a:tc>
                  <a:txBody>
                    <a:bodyPr/>
                    <a:lstStyle/>
                    <a:p>
                      <a:pPr marL="457200" marR="0" lvl="1" indent="-168275" algn="l" defTabSz="981075"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84" charset="0"/>
                          <a:ea typeface="Arial" pitchFamily="84" charset="0"/>
                          <a:cs typeface="Arial" pitchFamily="84" charset="0"/>
                        </a:rPr>
                        <a:t>SRI</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Socially responsible investing</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l" defTabSz="981075"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84" charset="0"/>
                          <a:ea typeface="Arial" pitchFamily="84" charset="0"/>
                          <a:cs typeface="Arial" pitchFamily="84" charset="0"/>
                        </a:rPr>
                        <a:t>Calvert, RiskMetrics</a:t>
                      </a:r>
                    </a:p>
                  </a:txBody>
                  <a:tcPr marL="46800" marR="468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bl>
          </a:graphicData>
        </a:graphic>
      </p:graphicFrame>
      <p:sp>
        <p:nvSpPr>
          <p:cNvPr id="33849" name="KMA1B62642:R001:C001"/>
          <p:cNvSpPr>
            <a:spLocks noChangeArrowheads="1"/>
          </p:cNvSpPr>
          <p:nvPr>
            <p:custDataLst>
              <p:tags r:id="rId3"/>
            </p:custDataLst>
          </p:nvPr>
        </p:nvSpPr>
        <p:spPr bwMode="auto">
          <a:xfrm>
            <a:off x="533400" y="1524000"/>
            <a:ext cx="8597900" cy="5213350"/>
          </a:xfrm>
          <a:prstGeom prst="rect">
            <a:avLst/>
          </a:prstGeom>
          <a:noFill/>
          <a:ln w="19050">
            <a:noFill/>
            <a:miter lim="800000"/>
            <a:headEnd/>
            <a:tailEnd/>
          </a:ln>
        </p:spPr>
        <p:txBody>
          <a:bodyPr lIns="45720" tIns="46800" rIns="45720" bIns="46800">
            <a:prstTxWarp prst="textNoShape">
              <a:avLst/>
            </a:prstTxWarp>
          </a:bodyPr>
          <a:lstStyle/>
          <a:p>
            <a:pPr marL="190500" indent="-190500" defTabSz="981075" eaLnBrk="0" hangingPunct="0">
              <a:spcBef>
                <a:spcPct val="20000"/>
              </a:spcBef>
              <a:buClr>
                <a:schemeClr val="tx1"/>
              </a:buClr>
              <a:buFont typeface="Verdana" charset="0"/>
              <a:buNone/>
            </a:pPr>
            <a:endParaRPr sz="2200" noProof="1"/>
          </a:p>
        </p:txBody>
      </p:sp>
      <p:sp>
        <p:nvSpPr>
          <p:cNvPr id="33850" name="TextBox 5"/>
          <p:cNvSpPr txBox="1">
            <a:spLocks noChangeArrowheads="1"/>
          </p:cNvSpPr>
          <p:nvPr/>
        </p:nvSpPr>
        <p:spPr bwMode="auto">
          <a:xfrm>
            <a:off x="290513" y="785813"/>
            <a:ext cx="8777287" cy="641350"/>
          </a:xfrm>
          <a:prstGeom prst="rect">
            <a:avLst/>
          </a:prstGeom>
          <a:noFill/>
          <a:ln w="9525">
            <a:noFill/>
            <a:miter lim="800000"/>
            <a:headEnd/>
            <a:tailEnd/>
          </a:ln>
        </p:spPr>
        <p:txBody>
          <a:bodyPr>
            <a:prstTxWarp prst="textNoShape">
              <a:avLst/>
            </a:prstTxWarp>
            <a:spAutoFit/>
          </a:bodyPr>
          <a:lstStyle/>
          <a:p>
            <a:pPr eaLnBrk="0" hangingPunct="0"/>
            <a:r>
              <a:rPr lang="en-US" sz="1800"/>
              <a:t>Not all CSR jobs are corporate positions (internal staff positions).  </a:t>
            </a:r>
          </a:p>
          <a:p>
            <a:pPr eaLnBrk="0" hangingPunct="0"/>
            <a:r>
              <a:rPr lang="en-US" sz="1800"/>
              <a:t>There are 3 types of CSR employers. Each has sub-categories.</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1"/>
          <p:cNvSpPr>
            <a:spLocks noGrp="1" noChangeArrowheads="1"/>
          </p:cNvSpPr>
          <p:nvPr>
            <p:ph type="title"/>
            <p:custDataLst>
              <p:tags r:id="rId2"/>
            </p:custDataLst>
          </p:nvPr>
        </p:nvSpPr>
        <p:spPr>
          <a:xfrm>
            <a:off x="152400" y="381000"/>
            <a:ext cx="6629400" cy="609600"/>
          </a:xfrm>
        </p:spPr>
        <p:txBody>
          <a:bodyPr/>
          <a:lstStyle/>
          <a:p>
            <a:r>
              <a:rPr lang="en-US" sz="2800" smtClean="0">
                <a:solidFill>
                  <a:srgbClr val="D16E19"/>
                </a:solidFill>
                <a:ea typeface="ＭＳ Ｐゴシック" charset="-128"/>
                <a:cs typeface="ＭＳ Ｐゴシック" charset="-128"/>
              </a:rPr>
              <a:t>Job Postings by Category: </a:t>
            </a:r>
            <a:br>
              <a:rPr lang="en-US" sz="2800" smtClean="0">
                <a:solidFill>
                  <a:srgbClr val="D16E19"/>
                </a:solidFill>
                <a:ea typeface="ＭＳ Ｐゴシック" charset="-128"/>
                <a:cs typeface="ＭＳ Ｐゴシック" charset="-128"/>
              </a:rPr>
            </a:br>
            <a:r>
              <a:rPr lang="en-US" sz="2800" smtClean="0">
                <a:solidFill>
                  <a:srgbClr val="D16E19"/>
                </a:solidFill>
                <a:ea typeface="ＭＳ Ｐゴシック" charset="-128"/>
                <a:cs typeface="ＭＳ Ｐゴシック" charset="-128"/>
              </a:rPr>
              <a:t>2004-2009</a:t>
            </a:r>
            <a:endParaRPr lang="en-US" sz="2400" smtClean="0">
              <a:solidFill>
                <a:srgbClr val="D16E19"/>
              </a:solidFill>
              <a:ea typeface="ＭＳ Ｐゴシック" charset="-128"/>
              <a:cs typeface="ＭＳ Ｐゴシック" charset="-128"/>
            </a:endParaRPr>
          </a:p>
        </p:txBody>
      </p:sp>
      <p:sp>
        <p:nvSpPr>
          <p:cNvPr id="35842" name="Slide Number Placeholder 3"/>
          <p:cNvSpPr>
            <a:spLocks noGrp="1"/>
          </p:cNvSpPr>
          <p:nvPr>
            <p:ph type="sldNum" sz="quarter" idx="10"/>
          </p:nvPr>
        </p:nvSpPr>
        <p:spPr>
          <a:noFill/>
        </p:spPr>
        <p:txBody>
          <a:bodyPr/>
          <a:lstStyle/>
          <a:p>
            <a:pPr defTabSz="881063"/>
            <a:fld id="{0701226A-F1E5-40A4-8D65-037478B1ADAE}" type="slidenum">
              <a:rPr smtClean="0">
                <a:latin typeface="Verdana" charset="0"/>
                <a:ea typeface="ＭＳ Ｐゴシック" charset="-128"/>
                <a:cs typeface="ＭＳ Ｐゴシック" charset="-128"/>
              </a:rPr>
              <a:pPr defTabSz="881063"/>
              <a:t>13</a:t>
            </a:fld>
            <a:endParaRPr smtClean="0">
              <a:latin typeface="Verdana" charset="0"/>
              <a:ea typeface="ＭＳ Ｐゴシック" charset="-128"/>
              <a:cs typeface="ＭＳ Ｐゴシック" charset="-128"/>
            </a:endParaRPr>
          </a:p>
        </p:txBody>
      </p:sp>
      <p:graphicFrame>
        <p:nvGraphicFramePr>
          <p:cNvPr id="35910" name="Group 70"/>
          <p:cNvGraphicFramePr>
            <a:graphicFrameLocks noGrp="1"/>
          </p:cNvGraphicFramePr>
          <p:nvPr/>
        </p:nvGraphicFramePr>
        <p:xfrm>
          <a:off x="673100" y="1479550"/>
          <a:ext cx="5829300" cy="5095433"/>
        </p:xfrm>
        <a:graphic>
          <a:graphicData uri="http://schemas.openxmlformats.org/drawingml/2006/table">
            <a:tbl>
              <a:tblPr/>
              <a:tblGrid>
                <a:gridCol w="2828925"/>
                <a:gridCol w="1500188"/>
                <a:gridCol w="1500187"/>
              </a:tblGrid>
              <a:tr h="346075">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Arial" charset="0"/>
                          <a:cs typeface="Arial" charset="0"/>
                        </a:rPr>
                        <a:t>Category</a:t>
                      </a:r>
                      <a:endParaRPr kumimoji="0" lang="en-US" sz="1800" b="1"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5720" marR="4572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Arial" charset="0"/>
                          <a:cs typeface="Arial" charset="0"/>
                        </a:rPr>
                        <a:t>Grand Total</a:t>
                      </a:r>
                      <a:endParaRPr kumimoji="0" lang="en-US" sz="1800" b="1"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ＭＳ Ｐゴシック" charset="-128"/>
                          <a:cs typeface="ＭＳ Ｐゴシック" charset="-128"/>
                        </a:rPr>
                        <a:t>Percent</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INTERNAL</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324</a:t>
                      </a: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40%</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Corporation</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305</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37%</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Small companies</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19</a:t>
                      </a: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2%</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E7B8"/>
                    </a:solidFill>
                  </a:tcPr>
                </a:tc>
              </a:tr>
              <a:tr h="37782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SERVICES</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270</a:t>
                      </a: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33%</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Association</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123</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15%</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Compliance</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100</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12%</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Consulting</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47</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6%</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7782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INDEPENDENT</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225</a:t>
                      </a: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charset="0"/>
                          <a:ea typeface="ＭＳ Ｐゴシック" charset="-128"/>
                          <a:cs typeface="ＭＳ Ｐゴシック" charset="-128"/>
                        </a:rPr>
                        <a:t>27%</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NGO</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169</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21%</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Public/Multilateral</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25</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3%</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Research</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16</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2%</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r>
              <a:tr h="346075">
                <a:tc>
                  <a:txBody>
                    <a:bodyPr/>
                    <a:lstStyle/>
                    <a:p>
                      <a:pPr marL="271463" marR="0" lvl="0" indent="-271463" algn="l"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SRI</a:t>
                      </a:r>
                      <a:endPar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Arial" charset="0"/>
                          <a:cs typeface="Arial" charset="0"/>
                        </a:rPr>
                        <a:t>15</a:t>
                      </a: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ＭＳ Ｐゴシック" charset="-128"/>
                          <a:cs typeface="ＭＳ Ｐゴシック" charset="-128"/>
                        </a:rPr>
                        <a:t>2%</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ABB400">
                        <a:alpha val="50195"/>
                      </a:srgbClr>
                    </a:solidFill>
                  </a:tcPr>
                </a:tc>
              </a:tr>
              <a:tr h="339725">
                <a:tc>
                  <a:txBody>
                    <a:bodyPr/>
                    <a:lstStyle/>
                    <a:p>
                      <a:pPr marL="271463" marR="0" lvl="0" indent="-271463" algn="r" defTabSz="981075" rtl="0" eaLnBrk="0" fontAlgn="b"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Arial" charset="0"/>
                          <a:cs typeface="Arial" charset="0"/>
                        </a:rPr>
                        <a:t>Grand Total</a:t>
                      </a:r>
                      <a:endParaRPr kumimoji="0" lang="en-US" sz="1600" b="1"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ea typeface="Arial" charset="0"/>
                          <a:cs typeface="Arial" charset="0"/>
                        </a:rPr>
                        <a:t>819</a:t>
                      </a: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71463" marR="0" lvl="0" indent="-271463" algn="ctr" defTabSz="981075" rtl="0" eaLnBrk="0" fontAlgn="b"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itle 1"/>
          <p:cNvSpPr txBox="1">
            <a:spLocks/>
          </p:cNvSpPr>
          <p:nvPr/>
        </p:nvSpPr>
        <p:spPr bwMode="auto">
          <a:xfrm>
            <a:off x="328613" y="0"/>
            <a:ext cx="7793037" cy="496888"/>
          </a:xfrm>
          <a:prstGeom prst="rect">
            <a:avLst/>
          </a:prstGeom>
          <a:noFill/>
          <a:ln w="9525">
            <a:noFill/>
            <a:miter lim="800000"/>
            <a:headEnd/>
            <a:tailEnd/>
          </a:ln>
        </p:spPr>
        <p:txBody>
          <a:bodyPr lIns="0" tIns="0" rIns="0" bIns="0">
            <a:prstTxWarp prst="textNoShape">
              <a:avLst/>
            </a:prstTxWarp>
          </a:bodyPr>
          <a:lstStyle/>
          <a:p>
            <a:pPr defTabSz="881063" eaLnBrk="0" hangingPunct="0">
              <a:defRPr/>
            </a:pPr>
            <a:endParaRPr lang="en-US" sz="2800" kern="0" dirty="0">
              <a:solidFill>
                <a:srgbClr val="990000"/>
              </a:solidFill>
              <a:latin typeface="+mj-lt"/>
              <a:ea typeface="+mj-ea"/>
              <a:cs typeface="+mj-cs"/>
            </a:endParaRPr>
          </a:p>
        </p:txBody>
      </p:sp>
      <p:sp>
        <p:nvSpPr>
          <p:cNvPr id="35908" name="AutoShape 7"/>
          <p:cNvSpPr>
            <a:spLocks noChangeArrowheads="1"/>
          </p:cNvSpPr>
          <p:nvPr/>
        </p:nvSpPr>
        <p:spPr bwMode="blackWhite">
          <a:xfrm rot="-5400000">
            <a:off x="6577013" y="3578225"/>
            <a:ext cx="882650" cy="593725"/>
          </a:xfrm>
          <a:prstGeom prst="downArrow">
            <a:avLst>
              <a:gd name="adj1" fmla="val 50000"/>
              <a:gd name="adj2" fmla="val 50014"/>
            </a:avLst>
          </a:prstGeom>
          <a:solidFill>
            <a:srgbClr val="ABB400"/>
          </a:solidFill>
          <a:ln w="19050">
            <a:solidFill>
              <a:srgbClr val="800000"/>
            </a:solidFill>
            <a:miter lim="800000"/>
            <a:headEnd/>
            <a:tailEnd/>
          </a:ln>
        </p:spPr>
        <p:txBody>
          <a:bodyPr rot="10800000" lIns="99440" tIns="49721" rIns="99440" bIns="49721" anchor="ctr">
            <a:prstTxWarp prst="textNoShape">
              <a:avLst/>
            </a:prstTxWarp>
          </a:bodyPr>
          <a:lstStyle/>
          <a:p>
            <a:pPr algn="ctr" defTabSz="954088" eaLnBrk="0" hangingPunct="0"/>
            <a:endParaRPr lang="en-CA" sz="1300">
              <a:latin typeface="Arial" charset="0"/>
            </a:endParaRPr>
          </a:p>
        </p:txBody>
      </p:sp>
      <p:sp>
        <p:nvSpPr>
          <p:cNvPr id="35909" name="Text Placeholder 3"/>
          <p:cNvSpPr txBox="1">
            <a:spLocks/>
          </p:cNvSpPr>
          <p:nvPr/>
        </p:nvSpPr>
        <p:spPr bwMode="auto">
          <a:xfrm>
            <a:off x="7292198" y="1720042"/>
            <a:ext cx="2133600" cy="2076450"/>
          </a:xfrm>
          <a:prstGeom prst="rect">
            <a:avLst/>
          </a:prstGeom>
          <a:noFill/>
          <a:ln w="9525">
            <a:noFill/>
            <a:miter lim="800000"/>
            <a:headEnd/>
            <a:tailEnd/>
          </a:ln>
        </p:spPr>
        <p:txBody>
          <a:bodyPr>
            <a:prstTxWarp prst="textNoShape">
              <a:avLst/>
            </a:prstTxWarp>
          </a:bodyPr>
          <a:lstStyle/>
          <a:p>
            <a:pPr marL="117475" indent="-117475" defTabSz="981075" eaLnBrk="0" hangingPunct="0">
              <a:spcBef>
                <a:spcPct val="40000"/>
              </a:spcBef>
              <a:buClr>
                <a:schemeClr val="tx1"/>
              </a:buClr>
              <a:buFont typeface="Arial" charset="0"/>
              <a:buChar char="•"/>
            </a:pPr>
            <a:r>
              <a:rPr lang="en-US" sz="1400" dirty="0" smtClean="0"/>
              <a:t>Internal category  (corporate sub-category) dominates slightly with 40% of the job postings*</a:t>
            </a:r>
          </a:p>
          <a:p>
            <a:pPr marL="117475" indent="-117475" defTabSz="981075" eaLnBrk="0" hangingPunct="0">
              <a:spcBef>
                <a:spcPct val="40000"/>
              </a:spcBef>
              <a:buClr>
                <a:schemeClr val="tx1"/>
              </a:buClr>
              <a:buFont typeface="Arial" charset="0"/>
              <a:buChar char="•"/>
            </a:pPr>
            <a:r>
              <a:rPr lang="en-US" sz="1400" dirty="0" smtClean="0"/>
              <a:t>NGO sub-category in 2</a:t>
            </a:r>
            <a:r>
              <a:rPr lang="en-US" sz="1400" baseline="30000" dirty="0" smtClean="0"/>
              <a:t>nd</a:t>
            </a:r>
            <a:r>
              <a:rPr lang="en-US" sz="1400" dirty="0" smtClean="0"/>
              <a:t> place with 21% of the postings</a:t>
            </a:r>
          </a:p>
          <a:p>
            <a:pPr marL="117475" indent="-117475" defTabSz="981075" eaLnBrk="0" hangingPunct="0">
              <a:spcBef>
                <a:spcPct val="40000"/>
              </a:spcBef>
              <a:buClr>
                <a:schemeClr val="tx1"/>
              </a:buClr>
              <a:buFont typeface="Arial" charset="0"/>
              <a:buChar char="•"/>
            </a:pPr>
            <a:endParaRPr lang="en-US" sz="1400" dirty="0" smtClean="0"/>
          </a:p>
          <a:p>
            <a:pPr marL="117475" indent="-117475" defTabSz="981075" eaLnBrk="0" hangingPunct="0">
              <a:spcBef>
                <a:spcPct val="40000"/>
              </a:spcBef>
              <a:buClr>
                <a:schemeClr val="tx1"/>
              </a:buClr>
              <a:buFont typeface="Arial" charset="0"/>
              <a:buChar char="•"/>
            </a:pPr>
            <a:endParaRPr lang="en-US" sz="1400" dirty="0" smtClean="0"/>
          </a:p>
          <a:p>
            <a:pPr marL="117475" indent="-117475" defTabSz="981075" eaLnBrk="0" hangingPunct="0">
              <a:spcBef>
                <a:spcPct val="40000"/>
              </a:spcBef>
              <a:buClr>
                <a:schemeClr val="tx1"/>
              </a:buClr>
            </a:pPr>
            <a:r>
              <a:rPr lang="en-US" sz="1400" dirty="0" smtClean="0"/>
              <a:t>* Note the data may be skewed towards Internal corporations because many of the job posts come from BSR member companies</a:t>
            </a:r>
            <a:endParaRPr lang="en-US" sz="12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52400" y="381000"/>
            <a:ext cx="6400800" cy="496888"/>
          </a:xfrm>
        </p:spPr>
        <p:txBody>
          <a:bodyPr/>
          <a:lstStyle/>
          <a:p>
            <a:r>
              <a:rPr lang="en-US" sz="2800" smtClean="0">
                <a:solidFill>
                  <a:srgbClr val="D16E19"/>
                </a:solidFill>
                <a:ea typeface="ＭＳ Ｐゴシック" charset="-128"/>
                <a:cs typeface="ＭＳ Ｐゴシック" charset="-128"/>
              </a:rPr>
              <a:t>Postings by Category: 2004-2009</a:t>
            </a:r>
            <a:endParaRPr lang="en-US" smtClean="0">
              <a:solidFill>
                <a:srgbClr val="D16E19"/>
              </a:solidFill>
              <a:ea typeface="ＭＳ Ｐゴシック" charset="-128"/>
              <a:cs typeface="ＭＳ Ｐゴシック" charset="-128"/>
            </a:endParaRPr>
          </a:p>
        </p:txBody>
      </p:sp>
      <p:sp>
        <p:nvSpPr>
          <p:cNvPr id="37890" name="Slide Number Placeholder 3"/>
          <p:cNvSpPr>
            <a:spLocks noGrp="1"/>
          </p:cNvSpPr>
          <p:nvPr>
            <p:ph type="sldNum" sz="quarter" idx="10"/>
          </p:nvPr>
        </p:nvSpPr>
        <p:spPr>
          <a:noFill/>
        </p:spPr>
        <p:txBody>
          <a:bodyPr/>
          <a:lstStyle/>
          <a:p>
            <a:fld id="{5AE06395-F9C8-454C-B6D2-44E7C5342EA6}" type="slidenum">
              <a:rPr smtClean="0">
                <a:latin typeface="Verdana" charset="0"/>
                <a:ea typeface="ＭＳ Ｐゴシック" charset="-128"/>
                <a:cs typeface="ＭＳ Ｐゴシック" charset="-128"/>
              </a:rPr>
              <a:pPr/>
              <a:t>14</a:t>
            </a:fld>
            <a:endParaRPr smtClean="0">
              <a:latin typeface="Verdana" charset="0"/>
              <a:ea typeface="ＭＳ Ｐゴシック" charset="-128"/>
              <a:cs typeface="ＭＳ Ｐゴシック" charset="-128"/>
            </a:endParaRPr>
          </a:p>
        </p:txBody>
      </p:sp>
      <p:graphicFrame>
        <p:nvGraphicFramePr>
          <p:cNvPr id="7" name="Chart 6"/>
          <p:cNvGraphicFramePr/>
          <p:nvPr/>
        </p:nvGraphicFramePr>
        <p:xfrm>
          <a:off x="1077092" y="1577166"/>
          <a:ext cx="7529536" cy="2900368"/>
        </p:xfrm>
        <a:graphic>
          <a:graphicData uri="http://schemas.openxmlformats.org/drawingml/2006/chart">
            <c:chart xmlns:c="http://schemas.openxmlformats.org/drawingml/2006/chart" xmlns:r="http://schemas.openxmlformats.org/officeDocument/2006/relationships" r:id="rId4"/>
          </a:graphicData>
        </a:graphic>
      </p:graphicFrame>
      <p:sp>
        <p:nvSpPr>
          <p:cNvPr id="37892" name="KMA6DA78C"/>
          <p:cNvSpPr>
            <a:spLocks noChangeArrowheads="1"/>
          </p:cNvSpPr>
          <p:nvPr>
            <p:custDataLst>
              <p:tags r:id="rId1"/>
            </p:custDataLst>
          </p:nvPr>
        </p:nvSpPr>
        <p:spPr bwMode="auto">
          <a:xfrm>
            <a:off x="1219200" y="4649788"/>
            <a:ext cx="7848600" cy="1930400"/>
          </a:xfrm>
          <a:prstGeom prst="rect">
            <a:avLst/>
          </a:prstGeom>
          <a:noFill/>
          <a:ln w="9525">
            <a:noFill/>
            <a:miter lim="800000"/>
            <a:headEnd/>
            <a:tailEnd/>
          </a:ln>
        </p:spPr>
        <p:txBody>
          <a:bodyPr lIns="99440" tIns="49721" rIns="99440" bIns="49721">
            <a:prstTxWarp prst="textNoShape">
              <a:avLst/>
            </a:prstTxWarp>
            <a:spAutoFit/>
          </a:bodyPr>
          <a:lstStyle/>
          <a:p>
            <a:pPr defTabSz="1062038" eaLnBrk="0" hangingPunct="0">
              <a:spcBef>
                <a:spcPct val="20000"/>
              </a:spcBef>
              <a:buClr>
                <a:schemeClr val="tx1"/>
              </a:buClr>
              <a:buFont typeface="Verdana" charset="0"/>
              <a:buChar char="•"/>
            </a:pPr>
            <a:r>
              <a:rPr sz="1400" noProof="1"/>
              <a:t> As CSR job postings increase in one category, they increase in other categories</a:t>
            </a:r>
          </a:p>
          <a:p>
            <a:pPr defTabSz="1062038" eaLnBrk="0" hangingPunct="0">
              <a:spcBef>
                <a:spcPct val="20000"/>
              </a:spcBef>
              <a:buClr>
                <a:schemeClr val="tx1"/>
              </a:buClr>
              <a:buFont typeface="Verdana" charset="0"/>
              <a:buChar char="•"/>
            </a:pPr>
            <a:r>
              <a:rPr sz="1400" noProof="1"/>
              <a:t> Job postings are relatively evenly distributed across the 3 categories  </a:t>
            </a:r>
          </a:p>
          <a:p>
            <a:pPr defTabSz="1062038" eaLnBrk="0" hangingPunct="0">
              <a:spcBef>
                <a:spcPct val="20000"/>
              </a:spcBef>
              <a:buClr>
                <a:schemeClr val="tx1"/>
              </a:buClr>
              <a:buFont typeface="Verdana" charset="0"/>
              <a:buChar char="•"/>
            </a:pPr>
            <a:r>
              <a:rPr sz="1400" noProof="1"/>
              <a:t> Job postings declined in all 3 categories in 2009</a:t>
            </a:r>
          </a:p>
          <a:p>
            <a:pPr defTabSz="1062038" eaLnBrk="0" hangingPunct="0">
              <a:spcBef>
                <a:spcPct val="20000"/>
              </a:spcBef>
              <a:buClr>
                <a:schemeClr val="tx1"/>
              </a:buClr>
              <a:buFont typeface="Verdana" charset="0"/>
              <a:buChar char="•"/>
            </a:pPr>
            <a:r>
              <a:rPr sz="1400" noProof="1"/>
              <a:t> 2007 was the high point for job postings in the services category  </a:t>
            </a:r>
          </a:p>
          <a:p>
            <a:pPr defTabSz="1062038" eaLnBrk="0" hangingPunct="0">
              <a:spcBef>
                <a:spcPct val="20000"/>
              </a:spcBef>
              <a:buClr>
                <a:schemeClr val="tx1"/>
              </a:buClr>
              <a:buFont typeface="Verdana" charset="0"/>
              <a:buChar char="•"/>
            </a:pPr>
            <a:r>
              <a:rPr lang="en-US" sz="1400"/>
              <a:t> There is an anecdotal assumption that the internal jobs are better and that:</a:t>
            </a:r>
          </a:p>
          <a:p>
            <a:pPr marL="647700" lvl="1" indent="-190500" defTabSz="1062038" eaLnBrk="0" hangingPunct="0">
              <a:spcBef>
                <a:spcPct val="40000"/>
              </a:spcBef>
              <a:buClr>
                <a:schemeClr val="tx1"/>
              </a:buClr>
              <a:buFont typeface="Arial" charset="0"/>
              <a:buChar char="•"/>
            </a:pPr>
            <a:r>
              <a:rPr lang="en-US" sz="1400"/>
              <a:t>Corporate employers require candidates with previous corporate  experience</a:t>
            </a:r>
          </a:p>
          <a:p>
            <a:pPr marL="647700" lvl="1" indent="-190500" defTabSz="1062038" eaLnBrk="0" hangingPunct="0">
              <a:spcBef>
                <a:spcPct val="40000"/>
              </a:spcBef>
              <a:buClr>
                <a:schemeClr val="tx1"/>
              </a:buClr>
              <a:buFont typeface="Arial" charset="0"/>
              <a:buChar char="•"/>
            </a:pPr>
            <a:r>
              <a:rPr lang="en-US" sz="1400"/>
              <a:t>Internal jobs pay the best</a:t>
            </a:r>
            <a:endParaRPr sz="1400" noProof="1"/>
          </a:p>
        </p:txBody>
      </p:sp>
      <p:sp>
        <p:nvSpPr>
          <p:cNvPr id="37893" name="AutoShape 7"/>
          <p:cNvSpPr>
            <a:spLocks noChangeArrowheads="1"/>
          </p:cNvSpPr>
          <p:nvPr/>
        </p:nvSpPr>
        <p:spPr bwMode="blackWhite">
          <a:xfrm rot="-5400000">
            <a:off x="419894" y="5295106"/>
            <a:ext cx="977900" cy="598488"/>
          </a:xfrm>
          <a:prstGeom prst="downArrow">
            <a:avLst>
              <a:gd name="adj1" fmla="val 50000"/>
              <a:gd name="adj2" fmla="val 50014"/>
            </a:avLst>
          </a:prstGeom>
          <a:solidFill>
            <a:srgbClr val="ABB400"/>
          </a:solidFill>
          <a:ln w="19050">
            <a:solidFill>
              <a:srgbClr val="800000"/>
            </a:solidFill>
            <a:miter lim="800000"/>
            <a:headEnd/>
            <a:tailEnd/>
          </a:ln>
        </p:spPr>
        <p:txBody>
          <a:bodyPr vert="eaVert" lIns="99440" tIns="49721" rIns="99440" bIns="49721" anchor="ctr">
            <a:prstTxWarp prst="textNoShape">
              <a:avLst/>
            </a:prstTxWarp>
          </a:bodyPr>
          <a:lstStyle/>
          <a:p>
            <a:pPr algn="ctr" defTabSz="954088" eaLnBrk="0" hangingPunct="0"/>
            <a:endParaRPr lang="en-CA" sz="13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04800" y="304800"/>
            <a:ext cx="5534025" cy="533400"/>
          </a:xfrm>
        </p:spPr>
        <p:txBody>
          <a:bodyPr/>
          <a:lstStyle/>
          <a:p>
            <a:r>
              <a:rPr lang="en-US" sz="2800" b="0" smtClean="0">
                <a:solidFill>
                  <a:srgbClr val="D16E19"/>
                </a:solidFill>
                <a:ea typeface="ＭＳ Ｐゴシック" charset="-128"/>
                <a:cs typeface="ＭＳ Ｐゴシック" charset="-128"/>
              </a:rPr>
              <a:t>Just how bad was 2009?</a:t>
            </a:r>
            <a:endParaRPr lang="en-US" sz="3200" smtClean="0">
              <a:solidFill>
                <a:srgbClr val="D16E19"/>
              </a:solidFill>
              <a:ea typeface="ＭＳ Ｐゴシック" charset="-128"/>
              <a:cs typeface="ＭＳ Ｐゴシック" charset="-128"/>
            </a:endParaRPr>
          </a:p>
        </p:txBody>
      </p:sp>
      <p:graphicFrame>
        <p:nvGraphicFramePr>
          <p:cNvPr id="47169" name="Group 65"/>
          <p:cNvGraphicFramePr>
            <a:graphicFrameLocks noGrp="1"/>
          </p:cNvGraphicFramePr>
          <p:nvPr>
            <p:ph idx="1"/>
          </p:nvPr>
        </p:nvGraphicFramePr>
        <p:xfrm>
          <a:off x="3933825" y="1647825"/>
          <a:ext cx="5372100" cy="4436110"/>
        </p:xfrm>
        <a:graphic>
          <a:graphicData uri="http://schemas.openxmlformats.org/drawingml/2006/table">
            <a:tbl>
              <a:tblPr/>
              <a:tblGrid>
                <a:gridCol w="1953425"/>
                <a:gridCol w="1000132"/>
                <a:gridCol w="1050118"/>
                <a:gridCol w="1368425"/>
              </a:tblGrid>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993300"/>
                          </a:solidFill>
                          <a:effectLst/>
                          <a:latin typeface="Arial" pitchFamily="34" charset="0"/>
                          <a:ea typeface="ＭＳ Ｐゴシック" pitchFamily="84" charset="-128"/>
                          <a:cs typeface="Arial" pitchFamily="34" charset="0"/>
                        </a:rPr>
                        <a:t>Category</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993300"/>
                          </a:solidFill>
                          <a:effectLst/>
                          <a:latin typeface="Arial" pitchFamily="34" charset="0"/>
                          <a:ea typeface="ＭＳ Ｐゴシック" pitchFamily="84" charset="-128"/>
                          <a:cs typeface="Arial" pitchFamily="34" charset="0"/>
                        </a:rPr>
                        <a:t>2008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993300"/>
                          </a:solidFill>
                          <a:effectLst/>
                          <a:latin typeface="Arial" pitchFamily="34" charset="0"/>
                          <a:ea typeface="ＭＳ Ｐゴシック" pitchFamily="84" charset="-128"/>
                          <a:cs typeface="Arial" pitchFamily="34" charset="0"/>
                        </a:rPr>
                        <a:t>2009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993300"/>
                          </a:solidFill>
                          <a:effectLst/>
                          <a:latin typeface="Arial" pitchFamily="34" charset="0"/>
                          <a:ea typeface="ＭＳ Ｐゴシック" pitchFamily="84" charset="-128"/>
                          <a:cs typeface="Arial" pitchFamily="34" charset="0"/>
                        </a:rPr>
                        <a:t>% drop</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pitchFamily="34" charset="0"/>
                          <a:ea typeface="ＭＳ Ｐゴシック" pitchFamily="84" charset="-128"/>
                          <a:cs typeface="Arial" pitchFamily="34" charset="0"/>
                        </a:rPr>
                        <a:t>INTERNAL</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76</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34</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-55%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Corporation</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67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33</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-51%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Small</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-89%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70">
                        <a:alpha val="50195"/>
                      </a:srgb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pitchFamily="34" charset="0"/>
                          <a:ea typeface="ＭＳ Ｐゴシック" pitchFamily="84" charset="-128"/>
                          <a:cs typeface="Arial" pitchFamily="34" charset="0"/>
                        </a:rPr>
                        <a:t>SERVICE</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59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30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-49%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ea typeface="ＭＳ Ｐゴシック" pitchFamily="84" charset="-128"/>
                          <a:cs typeface="Arial" pitchFamily="34" charset="0"/>
                        </a:rPr>
                        <a:t>Association</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17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-71%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Compliance</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27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17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-37%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Consulting</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15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-47%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FFBD"/>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33300"/>
                          </a:solidFill>
                          <a:effectLst/>
                          <a:latin typeface="Arial" pitchFamily="34" charset="0"/>
                          <a:ea typeface="ＭＳ Ｐゴシック" pitchFamily="84" charset="-128"/>
                          <a:cs typeface="Arial" pitchFamily="34" charset="0"/>
                        </a:rPr>
                        <a:t>INDEPENDENT</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75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27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333300"/>
                          </a:solidFill>
                          <a:effectLst/>
                          <a:latin typeface="Arial" pitchFamily="34" charset="0"/>
                          <a:ea typeface="ＭＳ Ｐゴシック" pitchFamily="84" charset="-128"/>
                          <a:cs typeface="Arial" pitchFamily="34" charset="0"/>
                        </a:rPr>
                        <a:t>-64%</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r h="2984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ea typeface="ＭＳ Ｐゴシック" pitchFamily="84" charset="-128"/>
                          <a:cs typeface="Arial" pitchFamily="34" charset="0"/>
                        </a:rPr>
                        <a:t>NGO</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60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20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-67%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Public/</a:t>
                      </a:r>
                    </a:p>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Multilateral</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ea typeface="ＭＳ Ｐゴシック" pitchFamily="84" charset="-128"/>
                          <a:cs typeface="Arial" pitchFamily="34" charset="0"/>
                        </a:rPr>
                        <a:t>6</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20%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Research</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-80%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r h="2762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ea typeface="ＭＳ Ｐゴシック" pitchFamily="84" charset="-128"/>
                          <a:cs typeface="Arial" pitchFamily="34" charset="0"/>
                        </a:rPr>
                        <a:t>SRI</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ea typeface="ＭＳ Ｐゴシック" pitchFamily="84" charset="-128"/>
                          <a:cs typeface="Arial" pitchFamily="34" charset="0"/>
                        </a:rPr>
                        <a:t>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84" charset="-128"/>
                          <a:cs typeface="Arial" pitchFamily="34" charset="0"/>
                        </a:rPr>
                        <a:t>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84" charset="-128"/>
                          <a:cs typeface="Arial" pitchFamily="34" charset="0"/>
                        </a:rPr>
                        <a:t>-100%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bl>
          </a:graphicData>
        </a:graphic>
      </p:graphicFrame>
      <p:sp>
        <p:nvSpPr>
          <p:cNvPr id="40020" name="Text Placeholder 3"/>
          <p:cNvSpPr>
            <a:spLocks noGrp="1"/>
          </p:cNvSpPr>
          <p:nvPr>
            <p:ph type="body" sz="half" idx="2"/>
          </p:nvPr>
        </p:nvSpPr>
        <p:spPr>
          <a:xfrm>
            <a:off x="381000" y="1676400"/>
            <a:ext cx="3429000" cy="4419600"/>
          </a:xfrm>
        </p:spPr>
        <p:txBody>
          <a:bodyPr/>
          <a:lstStyle/>
          <a:p>
            <a:r>
              <a:rPr lang="en-US" sz="1600" smtClean="0">
                <a:ea typeface="ＭＳ Ｐゴシック" charset="-128"/>
                <a:cs typeface="ＭＳ Ｐゴシック" charset="-128"/>
              </a:rPr>
              <a:t>This chart shows the numeric and % drop between 2008 and 2009 in CSR job postings.</a:t>
            </a:r>
          </a:p>
          <a:p>
            <a:endParaRPr lang="en-US" sz="800" smtClean="0">
              <a:ea typeface="ＭＳ Ｐゴシック" charset="-128"/>
              <a:cs typeface="ＭＳ Ｐゴシック" charset="-128"/>
            </a:endParaRPr>
          </a:p>
          <a:p>
            <a:pPr>
              <a:buFont typeface="Arial" charset="0"/>
              <a:buChar char="•"/>
            </a:pPr>
            <a:r>
              <a:rPr lang="en-US" sz="1600" smtClean="0">
                <a:ea typeface="ＭＳ Ｐゴシック" charset="-128"/>
                <a:cs typeface="ＭＳ Ｐゴシック" charset="-128"/>
              </a:rPr>
              <a:t>By categories:</a:t>
            </a:r>
          </a:p>
          <a:p>
            <a:pPr marL="571500" lvl="1" indent="-114300">
              <a:buFont typeface="Arial" charset="0"/>
              <a:buChar char="•"/>
            </a:pPr>
            <a:r>
              <a:rPr lang="en-US" sz="1600" smtClean="0"/>
              <a:t>Independent sector was hit hardest (64%)</a:t>
            </a:r>
          </a:p>
          <a:p>
            <a:pPr>
              <a:buFont typeface="Arial" charset="0"/>
              <a:buChar char="•"/>
            </a:pPr>
            <a:r>
              <a:rPr lang="en-US" sz="1600" smtClean="0">
                <a:ea typeface="ＭＳ Ｐゴシック" charset="-128"/>
                <a:cs typeface="ＭＳ Ｐゴシック" charset="-128"/>
              </a:rPr>
              <a:t> By sub-category: </a:t>
            </a:r>
          </a:p>
          <a:p>
            <a:pPr marL="571500" lvl="1" indent="-114300">
              <a:buFont typeface="Arial" charset="0"/>
              <a:buChar char="•"/>
            </a:pPr>
            <a:r>
              <a:rPr lang="en-US" sz="1600" smtClean="0"/>
              <a:t>Not surprisingly, socially responsible investing (SRI) was hit hardest (100%) given the hit on the financial services sector overall </a:t>
            </a:r>
          </a:p>
          <a:p>
            <a:pPr marL="571500" lvl="1" indent="-114300">
              <a:buFont typeface="Arial" charset="0"/>
              <a:buChar char="•"/>
            </a:pPr>
            <a:r>
              <a:rPr lang="en-US" sz="1600" smtClean="0"/>
              <a:t>Small business was also hit hard (89%)</a:t>
            </a:r>
          </a:p>
        </p:txBody>
      </p:sp>
      <p:sp>
        <p:nvSpPr>
          <p:cNvPr id="40021" name="Slide Number Placeholder 4"/>
          <p:cNvSpPr>
            <a:spLocks noGrp="1"/>
          </p:cNvSpPr>
          <p:nvPr>
            <p:ph type="sldNum" sz="quarter" idx="10"/>
          </p:nvPr>
        </p:nvSpPr>
        <p:spPr>
          <a:noFill/>
        </p:spPr>
        <p:txBody>
          <a:bodyPr/>
          <a:lstStyle/>
          <a:p>
            <a:fld id="{DB700E50-F0C9-4B4C-B339-53C8AE66BB77}" type="slidenum">
              <a:rPr smtClean="0">
                <a:latin typeface="Verdana" charset="0"/>
                <a:ea typeface="ＭＳ Ｐゴシック" charset="-128"/>
                <a:cs typeface="ＭＳ Ｐゴシック" charset="-128"/>
              </a:rPr>
              <a:pPr/>
              <a:t>15</a:t>
            </a:fld>
            <a:endParaRPr smtClean="0">
              <a:latin typeface="Verdana" charset="0"/>
              <a:ea typeface="ＭＳ Ｐゴシック" charset="-128"/>
              <a:cs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1"/>
          <p:cNvSpPr>
            <a:spLocks noGrp="1" noChangeArrowheads="1"/>
          </p:cNvSpPr>
          <p:nvPr>
            <p:ph type="title"/>
            <p:custDataLst>
              <p:tags r:id="rId2"/>
            </p:custDataLst>
          </p:nvPr>
        </p:nvSpPr>
        <p:spPr>
          <a:xfrm>
            <a:off x="257175" y="412750"/>
            <a:ext cx="6372225" cy="501650"/>
          </a:xfrm>
        </p:spPr>
        <p:txBody>
          <a:bodyPr/>
          <a:lstStyle/>
          <a:p>
            <a:r>
              <a:rPr lang="en-US" sz="2800" smtClean="0">
                <a:solidFill>
                  <a:srgbClr val="D16E19"/>
                </a:solidFill>
                <a:ea typeface="ＭＳ Ｐゴシック" charset="-128"/>
                <a:cs typeface="ＭＳ Ｐゴシック" charset="-128"/>
              </a:rPr>
              <a:t>Top 3 Employers by Category</a:t>
            </a:r>
            <a:endParaRPr lang="en-US" sz="2800" b="1" smtClean="0">
              <a:solidFill>
                <a:srgbClr val="D16E19"/>
              </a:solidFill>
              <a:ea typeface="ＭＳ Ｐゴシック" charset="-128"/>
              <a:cs typeface="ＭＳ Ｐゴシック" charset="-128"/>
            </a:endParaRPr>
          </a:p>
        </p:txBody>
      </p:sp>
      <p:sp>
        <p:nvSpPr>
          <p:cNvPr id="41986" name="Slide Number Placeholder 3"/>
          <p:cNvSpPr>
            <a:spLocks noGrp="1"/>
          </p:cNvSpPr>
          <p:nvPr>
            <p:ph type="sldNum" sz="quarter" idx="10"/>
          </p:nvPr>
        </p:nvSpPr>
        <p:spPr>
          <a:noFill/>
        </p:spPr>
        <p:txBody>
          <a:bodyPr/>
          <a:lstStyle/>
          <a:p>
            <a:pPr defTabSz="881063"/>
            <a:fld id="{D4D6318C-4B30-4687-BA74-129FC56948ED}" type="slidenum">
              <a:rPr smtClean="0">
                <a:latin typeface="Verdana" charset="0"/>
                <a:ea typeface="ＭＳ Ｐゴシック" charset="-128"/>
                <a:cs typeface="ＭＳ Ｐゴシック" charset="-128"/>
              </a:rPr>
              <a:pPr defTabSz="881063"/>
              <a:t>16</a:t>
            </a:fld>
            <a:endParaRPr smtClean="0">
              <a:latin typeface="Verdana" charset="0"/>
              <a:ea typeface="ＭＳ Ｐゴシック" charset="-128"/>
              <a:cs typeface="ＭＳ Ｐゴシック" charset="-128"/>
            </a:endParaRPr>
          </a:p>
        </p:txBody>
      </p:sp>
      <p:graphicFrame>
        <p:nvGraphicFramePr>
          <p:cNvPr id="51247" name="Group 47"/>
          <p:cNvGraphicFramePr>
            <a:graphicFrameLocks noGrp="1"/>
          </p:cNvGraphicFramePr>
          <p:nvPr/>
        </p:nvGraphicFramePr>
        <p:xfrm>
          <a:off x="1295400" y="1447800"/>
          <a:ext cx="7088188" cy="5358131"/>
        </p:xfrm>
        <a:graphic>
          <a:graphicData uri="http://schemas.openxmlformats.org/drawingml/2006/table">
            <a:tbl>
              <a:tblPr/>
              <a:tblGrid>
                <a:gridCol w="5219700"/>
                <a:gridCol w="1868488"/>
              </a:tblGrid>
              <a:tr h="5540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ＭＳ Ｐゴシック" charset="-128"/>
                          <a:cs typeface="ＭＳ Ｐゴシック" charset="-128"/>
                        </a:rPr>
                        <a:t>Category</a:t>
                      </a:r>
                    </a:p>
                  </a:txBody>
                  <a:tcPr marL="45720" marR="4572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ＭＳ Ｐゴシック" charset="-128"/>
                          <a:cs typeface="ＭＳ Ｐゴシック" charset="-128"/>
                        </a:rPr>
                        <a:t># of postings</a:t>
                      </a:r>
                    </a:p>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ＭＳ Ｐゴシック" charset="-128"/>
                          <a:cs typeface="ＭＳ Ｐゴシック" charset="-128"/>
                        </a:rPr>
                        <a:t>2004 - 2009</a:t>
                      </a:r>
                    </a:p>
                  </a:txBody>
                  <a:tcPr marL="45720" marR="4572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INTERNAL</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Walt Disney Company (Los Angeles)</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28</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Nike, Inc. (Portland)</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13</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Starbucks Coffee Company (Seattle)</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13</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CF70">
                        <a:alpha val="50195"/>
                      </a:srgbClr>
                    </a:solid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SERVICE</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8893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Business for Social Responsibility (San Francisco)</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69</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873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Cal Safety Compliance Corporation (Los Angeles)</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45</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905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Intertek (NJ)</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Arial" charset="0"/>
                          <a:cs typeface="Arial" charset="0"/>
                        </a:rPr>
                        <a:t>14</a:t>
                      </a: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FFF9E">
                        <a:alpha val="50195"/>
                      </a:srgbClr>
                    </a:solidFill>
                  </a:tcPr>
                </a:tc>
              </a:tr>
              <a:tr h="3905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333300"/>
                          </a:solidFill>
                          <a:effectLst/>
                          <a:latin typeface="Arial" charset="0"/>
                          <a:ea typeface="ＭＳ Ｐゴシック" charset="-128"/>
                          <a:cs typeface="ＭＳ Ｐゴシック" charset="-128"/>
                        </a:rPr>
                        <a:t>INDEPENDENT</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3905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Environmental Defense (Washington, DC)</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26</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39052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Earthwatch Institute (Edgewater, MD)</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10</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2">
                        <a:alpha val="50195"/>
                      </a:schemeClr>
                    </a:solidFill>
                  </a:tcPr>
                </a:tc>
              </a:tr>
              <a:tr h="44291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VolunteerMatch (San Francisco)</a:t>
                      </a:r>
                    </a:p>
                  </a:txBody>
                  <a:tcPr marL="46800" marR="46800" marT="46800" marB="46800" anchor="b"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marL="46800" marR="46800" marT="46800" marB="46800" anchor="b"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2">
                        <a:alpha val="50195"/>
                      </a:schemeClr>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1"/>
          <p:cNvSpPr>
            <a:spLocks noGrp="1" noChangeArrowheads="1"/>
          </p:cNvSpPr>
          <p:nvPr>
            <p:ph type="title"/>
            <p:custDataLst>
              <p:tags r:id="rId2"/>
            </p:custDataLst>
          </p:nvPr>
        </p:nvSpPr>
        <p:spPr>
          <a:xfrm>
            <a:off x="257175" y="412750"/>
            <a:ext cx="6372225" cy="496888"/>
          </a:xfrm>
        </p:spPr>
        <p:txBody>
          <a:bodyPr/>
          <a:lstStyle/>
          <a:p>
            <a:r>
              <a:rPr lang="en-US" sz="2800" smtClean="0">
                <a:solidFill>
                  <a:srgbClr val="D16E19"/>
                </a:solidFill>
                <a:ea typeface="ＭＳ Ｐゴシック" charset="-128"/>
                <a:cs typeface="ＭＳ Ｐゴシック" charset="-128"/>
              </a:rPr>
              <a:t>US Hubs for CSR Job Postings</a:t>
            </a:r>
            <a:endParaRPr lang="en-US" sz="4000" smtClean="0">
              <a:solidFill>
                <a:srgbClr val="D16E19"/>
              </a:solidFill>
              <a:ea typeface="ＭＳ Ｐゴシック" charset="-128"/>
              <a:cs typeface="ＭＳ Ｐゴシック" charset="-128"/>
            </a:endParaRPr>
          </a:p>
        </p:txBody>
      </p:sp>
      <p:sp>
        <p:nvSpPr>
          <p:cNvPr id="44034" name="Slide Number Placeholder 3"/>
          <p:cNvSpPr>
            <a:spLocks noGrp="1"/>
          </p:cNvSpPr>
          <p:nvPr>
            <p:ph type="sldNum" sz="quarter" idx="10"/>
          </p:nvPr>
        </p:nvSpPr>
        <p:spPr>
          <a:noFill/>
        </p:spPr>
        <p:txBody>
          <a:bodyPr/>
          <a:lstStyle/>
          <a:p>
            <a:pPr defTabSz="881063"/>
            <a:fld id="{545F579B-F1A5-4C22-815F-E37CBFF12B6C}" type="slidenum">
              <a:rPr smtClean="0">
                <a:latin typeface="Verdana" charset="0"/>
                <a:ea typeface="ＭＳ Ｐゴシック" charset="-128"/>
                <a:cs typeface="ＭＳ Ｐゴシック" charset="-128"/>
              </a:rPr>
              <a:pPr defTabSz="881063"/>
              <a:t>17</a:t>
            </a:fld>
            <a:endParaRPr smtClean="0">
              <a:latin typeface="Verdana" charset="0"/>
              <a:ea typeface="ＭＳ Ｐゴシック" charset="-128"/>
              <a:cs typeface="ＭＳ Ｐゴシック" charset="-128"/>
            </a:endParaRPr>
          </a:p>
        </p:txBody>
      </p:sp>
      <p:graphicFrame>
        <p:nvGraphicFramePr>
          <p:cNvPr id="6" name="Table Placeholder 5"/>
          <p:cNvGraphicFramePr>
            <a:graphicFrameLocks noGrp="1"/>
          </p:cNvGraphicFramePr>
          <p:nvPr/>
        </p:nvGraphicFramePr>
        <p:xfrm>
          <a:off x="1700213" y="1739900"/>
          <a:ext cx="5448300" cy="3962400"/>
        </p:xfrm>
        <a:graphic>
          <a:graphicData uri="http://schemas.openxmlformats.org/drawingml/2006/table">
            <a:tbl>
              <a:tblPr/>
              <a:tblGrid>
                <a:gridCol w="2362200"/>
                <a:gridCol w="1638300"/>
                <a:gridCol w="1447800"/>
              </a:tblGrid>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City</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Number</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Percent</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San Francisco**</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24%</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New York</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61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10%</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Los Angeles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55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9%</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Washington, DC</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40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6%</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Seattle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32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5%</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rPr>
                        <a:t>Boston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28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4%</a:t>
                      </a:r>
                    </a:p>
                  </a:txBody>
                  <a:tcPr marL="9525" marR="9525" marT="9525" marB="0" anchor="b"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Other</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274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84" charset="0"/>
                          <a:ea typeface="ＭＳ Ｐゴシック" pitchFamily="84" charset="-128"/>
                          <a:cs typeface="ＭＳ Ｐゴシック" pitchFamily="84" charset="-128"/>
                        </a:rPr>
                        <a:t>42%</a:t>
                      </a:r>
                    </a:p>
                  </a:txBody>
                  <a:tcPr marL="9525" marR="9525" marT="9525" marB="0" anchor="b" horzOverflow="overflow">
                    <a:lnL>
                      <a:noFill/>
                    </a:lnL>
                    <a:lnR>
                      <a:noFill/>
                    </a:lnR>
                    <a:lnT>
                      <a:noFill/>
                    </a:lnT>
                    <a:lnB>
                      <a:noFill/>
                    </a:lnB>
                    <a:lnTlToBr>
                      <a:noFill/>
                    </a:lnTlToBr>
                    <a:lnBlToTr>
                      <a:noFill/>
                    </a:lnBlToTr>
                    <a:noFill/>
                  </a:tcPr>
                </a:tc>
              </a:tr>
            </a:tbl>
          </a:graphicData>
        </a:graphic>
      </p:graphicFrame>
      <p:sp>
        <p:nvSpPr>
          <p:cNvPr id="44060" name="TextBox 4"/>
          <p:cNvSpPr txBox="1">
            <a:spLocks noChangeArrowheads="1"/>
          </p:cNvSpPr>
          <p:nvPr/>
        </p:nvSpPr>
        <p:spPr bwMode="auto">
          <a:xfrm>
            <a:off x="457200" y="5867400"/>
            <a:ext cx="8686800" cy="730250"/>
          </a:xfrm>
          <a:prstGeom prst="rect">
            <a:avLst/>
          </a:prstGeom>
          <a:noFill/>
          <a:ln w="9525">
            <a:noFill/>
            <a:miter lim="800000"/>
            <a:headEnd/>
            <a:tailEnd/>
          </a:ln>
        </p:spPr>
        <p:txBody>
          <a:bodyPr>
            <a:prstTxWarp prst="textNoShape">
              <a:avLst/>
            </a:prstTxWarp>
            <a:spAutoFit/>
          </a:bodyPr>
          <a:lstStyle/>
          <a:p>
            <a:pPr marL="342900" indent="-342900" eaLnBrk="0" hangingPunct="0"/>
            <a:r>
              <a:rPr lang="en-US" sz="1400"/>
              <a:t>*   642 of the 819 positions are US-based. 177 are International (</a:t>
            </a:r>
            <a:r>
              <a:rPr lang="en-US" sz="1400" i="1"/>
              <a:t>see next slide</a:t>
            </a:r>
            <a:r>
              <a:rPr lang="en-US" sz="1400"/>
              <a:t>). </a:t>
            </a:r>
          </a:p>
          <a:p>
            <a:pPr marL="342900" indent="-342900" eaLnBrk="0" hangingPunct="0">
              <a:buFont typeface="Arial" charset="0"/>
              <a:buNone/>
            </a:pPr>
            <a:r>
              <a:rPr lang="en-US" sz="1400"/>
              <a:t>** 63 of the San Francisco positions are internal to Business for Social Responsibility (BSR). Excluding BSR, 14% of the positions are based in San Francisco. </a:t>
            </a:r>
          </a:p>
        </p:txBody>
      </p:sp>
      <p:sp>
        <p:nvSpPr>
          <p:cNvPr id="44061" name="TextBox 6"/>
          <p:cNvSpPr txBox="1">
            <a:spLocks noChangeArrowheads="1"/>
          </p:cNvSpPr>
          <p:nvPr/>
        </p:nvSpPr>
        <p:spPr bwMode="auto">
          <a:xfrm>
            <a:off x="304800" y="990600"/>
            <a:ext cx="8763000" cy="641350"/>
          </a:xfrm>
          <a:prstGeom prst="rect">
            <a:avLst/>
          </a:prstGeom>
          <a:noFill/>
          <a:ln w="9525">
            <a:noFill/>
            <a:miter lim="800000"/>
            <a:headEnd/>
            <a:tailEnd/>
          </a:ln>
        </p:spPr>
        <p:txBody>
          <a:bodyPr>
            <a:prstTxWarp prst="textNoShape">
              <a:avLst/>
            </a:prstTxWarp>
            <a:spAutoFit/>
          </a:bodyPr>
          <a:lstStyle/>
          <a:p>
            <a:pPr eaLnBrk="0" hangingPunct="0"/>
            <a:r>
              <a:rPr lang="en-US" sz="1800"/>
              <a:t>Of the 642* US-based jobs posted in 2004 - 2009, </a:t>
            </a:r>
          </a:p>
          <a:p>
            <a:pPr eaLnBrk="0" hangingPunct="0"/>
            <a:r>
              <a:rPr lang="en-US" sz="1800"/>
              <a:t>the following cities had the largest number of postings:</a:t>
            </a:r>
          </a:p>
        </p:txBody>
      </p:sp>
      <p:sp>
        <p:nvSpPr>
          <p:cNvPr id="44062" name="TextBox 6"/>
          <p:cNvSpPr txBox="1">
            <a:spLocks noChangeArrowheads="1"/>
          </p:cNvSpPr>
          <p:nvPr/>
        </p:nvSpPr>
        <p:spPr bwMode="auto">
          <a:xfrm>
            <a:off x="8001000" y="1828800"/>
            <a:ext cx="1071563" cy="396875"/>
          </a:xfrm>
          <a:prstGeom prst="rect">
            <a:avLst/>
          </a:prstGeom>
          <a:noFill/>
          <a:ln w="9525">
            <a:noFill/>
            <a:miter lim="800000"/>
            <a:headEnd/>
            <a:tailEnd/>
          </a:ln>
        </p:spPr>
        <p:txBody>
          <a:bodyPr>
            <a:prstTxWarp prst="textNoShape">
              <a:avLst/>
            </a:prstTxWarp>
            <a:spAutoFit/>
          </a:bodyPr>
          <a:lstStyle/>
          <a:p>
            <a:r>
              <a:rPr lang="en-US" sz="2000"/>
              <a:t>N=642</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1"/>
          <p:cNvSpPr>
            <a:spLocks noGrp="1" noChangeArrowheads="1"/>
          </p:cNvSpPr>
          <p:nvPr>
            <p:ph type="title"/>
            <p:custDataLst>
              <p:tags r:id="rId2"/>
            </p:custDataLst>
          </p:nvPr>
        </p:nvSpPr>
        <p:spPr>
          <a:xfrm>
            <a:off x="228600" y="381000"/>
            <a:ext cx="6400800" cy="496888"/>
          </a:xfrm>
        </p:spPr>
        <p:txBody>
          <a:bodyPr/>
          <a:lstStyle/>
          <a:p>
            <a:r>
              <a:rPr lang="en-US" sz="2800" smtClean="0">
                <a:solidFill>
                  <a:srgbClr val="D16E19"/>
                </a:solidFill>
                <a:ea typeface="ＭＳ Ｐゴシック" charset="-128"/>
                <a:cs typeface="ＭＳ Ｐゴシック" charset="-128"/>
              </a:rPr>
              <a:t>International Regional Hubs</a:t>
            </a:r>
            <a:endParaRPr lang="en-US" sz="4000" smtClean="0">
              <a:solidFill>
                <a:srgbClr val="D16E19"/>
              </a:solidFill>
              <a:ea typeface="ＭＳ Ｐゴシック" charset="-128"/>
              <a:cs typeface="ＭＳ Ｐゴシック" charset="-128"/>
            </a:endParaRPr>
          </a:p>
        </p:txBody>
      </p:sp>
      <p:graphicFrame>
        <p:nvGraphicFramePr>
          <p:cNvPr id="46107" name="Group 27"/>
          <p:cNvGraphicFramePr>
            <a:graphicFrameLocks noGrp="1"/>
          </p:cNvGraphicFramePr>
          <p:nvPr/>
        </p:nvGraphicFramePr>
        <p:xfrm>
          <a:off x="5434013" y="2157413"/>
          <a:ext cx="3657600" cy="3133725"/>
        </p:xfrm>
        <a:graphic>
          <a:graphicData uri="http://schemas.openxmlformats.org/drawingml/2006/table">
            <a:tbl>
              <a:tblPr/>
              <a:tblGrid>
                <a:gridCol w="2095500"/>
                <a:gridCol w="1562100"/>
              </a:tblGrid>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ＭＳ Ｐゴシック" charset="-128"/>
                          <a:cs typeface="ＭＳ Ｐゴシック" charset="-128"/>
                        </a:rPr>
                        <a:t>Region</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ＭＳ Ｐゴシック" charset="-128"/>
                          <a:cs typeface="ＭＳ Ｐゴシック" charset="-128"/>
                        </a:rPr>
                        <a:t># of postings</a:t>
                      </a:r>
                    </a:p>
                  </a:txBody>
                  <a:tcPr marL="9525" marR="9525" marT="952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Asia</a:t>
                      </a:r>
                    </a:p>
                  </a:txBody>
                  <a:tcPr marL="9525" marR="9525" marT="9525"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61</a:t>
                      </a:r>
                    </a:p>
                  </a:txBody>
                  <a:tcPr marL="9525" marR="9525" marT="9525"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Europe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56</a:t>
                      </a:r>
                    </a:p>
                  </a:txBody>
                  <a:tcPr marL="9525" marR="9525" marT="9525" marB="0" anchor="b" horzOverflow="overflow">
                    <a:lnL>
                      <a:noFill/>
                    </a:lnL>
                    <a:lnR>
                      <a:noFill/>
                    </a:lnR>
                    <a:lnT>
                      <a:noFill/>
                    </a:lnT>
                    <a:lnB>
                      <a:noFill/>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Canada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19</a:t>
                      </a:r>
                    </a:p>
                  </a:txBody>
                  <a:tcPr marL="9525" marR="9525" marT="9525" marB="0" anchor="b" horzOverflow="overflow">
                    <a:lnL>
                      <a:noFill/>
                    </a:lnL>
                    <a:lnR>
                      <a:noFill/>
                    </a:lnR>
                    <a:lnT>
                      <a:noFill/>
                    </a:lnT>
                    <a:lnB>
                      <a:noFill/>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Latin America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16</a:t>
                      </a:r>
                    </a:p>
                  </a:txBody>
                  <a:tcPr marL="9525" marR="9525" marT="9525" marB="0" anchor="b" horzOverflow="overflow">
                    <a:lnL>
                      <a:noFill/>
                    </a:lnL>
                    <a:lnR>
                      <a:noFill/>
                    </a:lnR>
                    <a:lnT>
                      <a:noFill/>
                    </a:lnT>
                    <a:lnB>
                      <a:noFill/>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South Asia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14</a:t>
                      </a:r>
                    </a:p>
                  </a:txBody>
                  <a:tcPr marL="9525" marR="9525" marT="9525" marB="0" anchor="b" horzOverflow="overflow">
                    <a:lnL>
                      <a:noFill/>
                    </a:lnL>
                    <a:lnR>
                      <a:noFill/>
                    </a:lnR>
                    <a:lnT>
                      <a:noFill/>
                    </a:lnT>
                    <a:lnB>
                      <a:noFill/>
                    </a:lnB>
                    <a:lnTlToBr>
                      <a:noFill/>
                    </a:lnTlToBr>
                    <a:lnBlToTr>
                      <a:noFill/>
                    </a:lnBlToTr>
                    <a:noFill/>
                  </a:tcPr>
                </a:tc>
              </a:tr>
              <a:tr h="4191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Africa</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11</a:t>
                      </a:r>
                    </a:p>
                  </a:txBody>
                  <a:tcPr marL="9525" marR="9525" marT="9525" marB="0" anchor="b" horzOverflow="overflow">
                    <a:lnL>
                      <a:noFill/>
                    </a:lnL>
                    <a:lnR>
                      <a:noFill/>
                    </a:lnR>
                    <a:lnT>
                      <a:noFill/>
                    </a:lnT>
                    <a:lnB>
                      <a:noFill/>
                    </a:lnB>
                    <a:lnTlToBr>
                      <a:noFill/>
                    </a:lnTlToBr>
                    <a:lnBlToTr>
                      <a:noFill/>
                    </a:lnBlToTr>
                    <a:noFill/>
                  </a:tcPr>
                </a:tc>
              </a:tr>
            </a:tbl>
          </a:graphicData>
        </a:graphic>
      </p:graphicFrame>
      <p:sp>
        <p:nvSpPr>
          <p:cNvPr id="46097" name="Slide Number Placeholder 3"/>
          <p:cNvSpPr>
            <a:spLocks noGrp="1"/>
          </p:cNvSpPr>
          <p:nvPr>
            <p:ph type="sldNum" sz="quarter" idx="10"/>
          </p:nvPr>
        </p:nvSpPr>
        <p:spPr>
          <a:noFill/>
        </p:spPr>
        <p:txBody>
          <a:bodyPr/>
          <a:lstStyle/>
          <a:p>
            <a:pPr defTabSz="881063"/>
            <a:fld id="{D0ACCD07-E775-4EDA-986D-CC81520C1BB0}" type="slidenum">
              <a:rPr smtClean="0">
                <a:latin typeface="Verdana" charset="0"/>
                <a:ea typeface="ＭＳ Ｐゴシック" charset="-128"/>
                <a:cs typeface="ＭＳ Ｐゴシック" charset="-128"/>
              </a:rPr>
              <a:pPr defTabSz="881063"/>
              <a:t>18</a:t>
            </a:fld>
            <a:endParaRPr smtClean="0">
              <a:latin typeface="Verdana" charset="0"/>
              <a:ea typeface="ＭＳ Ｐゴシック" charset="-128"/>
              <a:cs typeface="ＭＳ Ｐゴシック" charset="-128"/>
            </a:endParaRPr>
          </a:p>
        </p:txBody>
      </p:sp>
      <p:sp>
        <p:nvSpPr>
          <p:cNvPr id="46098" name="TextBox 6"/>
          <p:cNvSpPr txBox="1">
            <a:spLocks noChangeArrowheads="1"/>
          </p:cNvSpPr>
          <p:nvPr/>
        </p:nvSpPr>
        <p:spPr bwMode="auto">
          <a:xfrm>
            <a:off x="219075" y="1290638"/>
            <a:ext cx="9043988" cy="915987"/>
          </a:xfrm>
          <a:prstGeom prst="rect">
            <a:avLst/>
          </a:prstGeom>
          <a:noFill/>
          <a:ln w="9525">
            <a:noFill/>
            <a:miter lim="800000"/>
            <a:headEnd/>
            <a:tailEnd/>
          </a:ln>
        </p:spPr>
        <p:txBody>
          <a:bodyPr>
            <a:prstTxWarp prst="textNoShape">
              <a:avLst/>
            </a:prstTxWarp>
            <a:spAutoFit/>
          </a:bodyPr>
          <a:lstStyle/>
          <a:p>
            <a:pPr eaLnBrk="0" hangingPunct="0"/>
            <a:r>
              <a:rPr lang="en-US" sz="1800"/>
              <a:t>The majority of postings for jobs outside the US were for jobs in Europe and Asia. Analysis of country-specific data (not shown here) reveals China and Hong Kong to be regional hubs.</a:t>
            </a:r>
            <a:endParaRPr lang="en-US" sz="1600"/>
          </a:p>
        </p:txBody>
      </p:sp>
      <p:graphicFrame>
        <p:nvGraphicFramePr>
          <p:cNvPr id="9" name="Chart 8"/>
          <p:cNvGraphicFramePr/>
          <p:nvPr/>
        </p:nvGraphicFramePr>
        <p:xfrm>
          <a:off x="558006" y="2272506"/>
          <a:ext cx="4305300" cy="4076700"/>
        </p:xfrm>
        <a:graphic>
          <a:graphicData uri="http://schemas.openxmlformats.org/drawingml/2006/chart">
            <c:chart xmlns:c="http://schemas.openxmlformats.org/drawingml/2006/chart" xmlns:r="http://schemas.openxmlformats.org/officeDocument/2006/relationships" r:id="rId5"/>
          </a:graphicData>
        </a:graphic>
      </p:graphicFrame>
      <p:sp>
        <p:nvSpPr>
          <p:cNvPr id="46100" name="TextBox 6"/>
          <p:cNvSpPr txBox="1">
            <a:spLocks noChangeArrowheads="1"/>
          </p:cNvSpPr>
          <p:nvPr/>
        </p:nvSpPr>
        <p:spPr bwMode="auto">
          <a:xfrm>
            <a:off x="8077200" y="5486400"/>
            <a:ext cx="1071563" cy="396875"/>
          </a:xfrm>
          <a:prstGeom prst="rect">
            <a:avLst/>
          </a:prstGeom>
          <a:noFill/>
          <a:ln w="9525">
            <a:noFill/>
            <a:miter lim="800000"/>
            <a:headEnd/>
            <a:tailEnd/>
          </a:ln>
        </p:spPr>
        <p:txBody>
          <a:bodyPr>
            <a:prstTxWarp prst="textNoShape">
              <a:avLst/>
            </a:prstTxWarp>
            <a:spAutoFit/>
          </a:bodyPr>
          <a:lstStyle/>
          <a:p>
            <a:r>
              <a:rPr lang="en-US" sz="2000"/>
              <a:t>N=177</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What’s Missing?</a:t>
            </a:r>
            <a:br>
              <a:rPr lang="en-US" sz="2800" smtClean="0">
                <a:solidFill>
                  <a:srgbClr val="D16E19"/>
                </a:solidFill>
                <a:ea typeface="ＭＳ Ｐゴシック" charset="-128"/>
                <a:cs typeface="ＭＳ Ｐゴシック" charset="-128"/>
              </a:rPr>
            </a:br>
            <a:r>
              <a:rPr lang="en-US" sz="2800" smtClean="0">
                <a:solidFill>
                  <a:srgbClr val="D16E19"/>
                </a:solidFill>
                <a:ea typeface="ＭＳ Ｐゴシック" charset="-128"/>
                <a:cs typeface="ＭＳ Ｐゴシック" charset="-128"/>
              </a:rPr>
              <a:t>What aren’t we seeing?</a:t>
            </a:r>
            <a:r>
              <a:rPr lang="en-US" smtClean="0">
                <a:solidFill>
                  <a:srgbClr val="D16E19"/>
                </a:solidFill>
                <a:ea typeface="ＭＳ Ｐゴシック" charset="-128"/>
                <a:cs typeface="ＭＳ Ｐゴシック" charset="-128"/>
              </a:rPr>
              <a:t> </a:t>
            </a:r>
          </a:p>
        </p:txBody>
      </p:sp>
      <p:sp>
        <p:nvSpPr>
          <p:cNvPr id="48130" name="Slide Number Placeholder 2"/>
          <p:cNvSpPr>
            <a:spLocks noGrp="1"/>
          </p:cNvSpPr>
          <p:nvPr>
            <p:ph type="sldNum" sz="quarter" idx="10"/>
          </p:nvPr>
        </p:nvSpPr>
        <p:spPr>
          <a:noFill/>
        </p:spPr>
        <p:txBody>
          <a:bodyPr/>
          <a:lstStyle/>
          <a:p>
            <a:pPr defTabSz="881063"/>
            <a:fld id="{A464D53B-5DDB-49CB-A70C-FC88BD0B1356}" type="slidenum">
              <a:rPr smtClean="0">
                <a:latin typeface="Verdana" charset="0"/>
                <a:ea typeface="ＭＳ Ｐゴシック" charset="-128"/>
                <a:cs typeface="ＭＳ Ｐゴシック" charset="-128"/>
              </a:rPr>
              <a:pPr defTabSz="881063"/>
              <a:t>19</a:t>
            </a:fld>
            <a:endParaRPr smtClean="0">
              <a:latin typeface="Verdana" charset="0"/>
              <a:ea typeface="ＭＳ Ｐゴシック" charset="-128"/>
              <a:cs typeface="ＭＳ Ｐゴシック" charset="-128"/>
            </a:endParaRPr>
          </a:p>
        </p:txBody>
      </p:sp>
      <p:sp>
        <p:nvSpPr>
          <p:cNvPr id="48131" name="KMA1B2C360:R001:C001"/>
          <p:cNvSpPr>
            <a:spLocks noChangeArrowheads="1"/>
          </p:cNvSpPr>
          <p:nvPr>
            <p:custDataLst>
              <p:tags r:id="rId3"/>
            </p:custDataLst>
          </p:nvPr>
        </p:nvSpPr>
        <p:spPr bwMode="auto">
          <a:xfrm>
            <a:off x="361950" y="1647825"/>
            <a:ext cx="9010650" cy="4981575"/>
          </a:xfrm>
          <a:prstGeom prst="rect">
            <a:avLst/>
          </a:prstGeom>
          <a:noFill/>
          <a:ln w="19050">
            <a:noFill/>
            <a:miter lim="800000"/>
            <a:headEnd/>
            <a:tailEnd/>
          </a:ln>
        </p:spPr>
        <p:txBody>
          <a:bodyPr lIns="45720" tIns="46800" rIns="45720" bIns="46800">
            <a:prstTxWarp prst="textNoShape">
              <a:avLst/>
            </a:prstTxWarp>
          </a:bodyPr>
          <a:lstStyle/>
          <a:p>
            <a:pPr marL="190500" indent="-190500" defTabSz="981075" eaLnBrk="0" hangingPunct="0">
              <a:spcBef>
                <a:spcPct val="40000"/>
              </a:spcBef>
              <a:buClr>
                <a:schemeClr val="tx1"/>
              </a:buClr>
              <a:buFont typeface="Arial" charset="0"/>
              <a:buChar char="•"/>
            </a:pPr>
            <a:r>
              <a:rPr lang="en-US" sz="1800"/>
              <a:t>This report only analyzed positions posted on Business for Social Responsibility’s </a:t>
            </a:r>
            <a:r>
              <a:rPr lang="en-US" sz="1800" i="1"/>
              <a:t>CSR Jobs Page,</a:t>
            </a:r>
            <a:r>
              <a:rPr lang="en-US" sz="1800"/>
              <a:t> which is not a complete representative sample of CSR job postings. Because there are so many alternative sources of CSR job postings, a more accurate analysis of trends requires different methodology. Sustainability Recruiting will implement a more robust methodology in its next biennial </a:t>
            </a:r>
            <a:r>
              <a:rPr lang="en-US" sz="1800" i="1"/>
              <a:t>CSR Jobs Report.</a:t>
            </a:r>
          </a:p>
          <a:p>
            <a:pPr marL="190500" indent="-190500" defTabSz="981075" eaLnBrk="0" hangingPunct="0">
              <a:spcBef>
                <a:spcPct val="40000"/>
              </a:spcBef>
              <a:buClr>
                <a:schemeClr val="tx1"/>
              </a:buClr>
              <a:buFont typeface="Arial" charset="0"/>
              <a:buChar char="•"/>
            </a:pPr>
            <a:endParaRPr lang="en-US" sz="1800" i="1"/>
          </a:p>
          <a:p>
            <a:pPr marL="190500" indent="-190500" defTabSz="981075" eaLnBrk="0" hangingPunct="0">
              <a:spcBef>
                <a:spcPct val="40000"/>
              </a:spcBef>
              <a:buClr>
                <a:schemeClr val="tx1"/>
              </a:buClr>
              <a:buFont typeface="Arial" charset="0"/>
              <a:buChar char="•"/>
            </a:pPr>
            <a:r>
              <a:rPr lang="en-US" sz="1800">
                <a:solidFill>
                  <a:srgbClr val="993300"/>
                </a:solidFill>
              </a:rPr>
              <a:t>Meta-search sites such as </a:t>
            </a:r>
            <a:r>
              <a:rPr lang="en-US" sz="1800"/>
              <a:t>Indeed and SimplyHired aggregate job postings from thousands of sources.  </a:t>
            </a:r>
          </a:p>
          <a:p>
            <a:pPr marL="190500" indent="-190500" defTabSz="981075" eaLnBrk="0" hangingPunct="0">
              <a:spcBef>
                <a:spcPct val="40000"/>
              </a:spcBef>
              <a:buClr>
                <a:schemeClr val="tx1"/>
              </a:buClr>
              <a:buFont typeface="Arial" charset="0"/>
              <a:buChar char="•"/>
            </a:pPr>
            <a:endParaRPr lang="en-US" sz="1800"/>
          </a:p>
          <a:p>
            <a:pPr marL="190500" indent="-190500" defTabSz="981075" eaLnBrk="0" hangingPunct="0">
              <a:spcBef>
                <a:spcPct val="40000"/>
              </a:spcBef>
              <a:buClr>
                <a:schemeClr val="tx1"/>
              </a:buClr>
              <a:buFont typeface="Arial" charset="0"/>
              <a:buChar char="•"/>
            </a:pPr>
            <a:r>
              <a:rPr lang="en-US" sz="1800"/>
              <a:t>Anecdotally:</a:t>
            </a:r>
          </a:p>
          <a:p>
            <a:pPr marL="762000" lvl="1" indent="-457200" defTabSz="981075" eaLnBrk="0" hangingPunct="0">
              <a:spcBef>
                <a:spcPct val="40000"/>
              </a:spcBef>
              <a:buClr>
                <a:schemeClr val="tx1"/>
              </a:buClr>
              <a:buFont typeface="Arial" charset="0"/>
              <a:buChar char="•"/>
            </a:pPr>
            <a:r>
              <a:rPr lang="en-US" sz="1800"/>
              <a:t>About 50% of CSR positions are filled internally.</a:t>
            </a:r>
          </a:p>
          <a:p>
            <a:pPr marL="762000" lvl="1" indent="-457200" defTabSz="981075" eaLnBrk="0" hangingPunct="0">
              <a:spcBef>
                <a:spcPct val="40000"/>
              </a:spcBef>
              <a:buClr>
                <a:schemeClr val="tx1"/>
              </a:buClr>
              <a:buFont typeface="Arial" charset="0"/>
              <a:buChar char="•"/>
            </a:pPr>
            <a:r>
              <a:rPr lang="en-US" sz="1800"/>
              <a:t>Another 25% are filled quietly, such as by word of mouth, through a previous internship or via a consulting contract.</a:t>
            </a:r>
            <a:endParaRPr lang="en-US" sz="200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Forward</a:t>
            </a:r>
            <a:endParaRPr lang="en-US" smtClean="0">
              <a:solidFill>
                <a:srgbClr val="D16E19"/>
              </a:solidFill>
              <a:ea typeface="ＭＳ Ｐゴシック" charset="-128"/>
              <a:cs typeface="ＭＳ Ｐゴシック" charset="-128"/>
            </a:endParaRPr>
          </a:p>
        </p:txBody>
      </p:sp>
      <p:sp>
        <p:nvSpPr>
          <p:cNvPr id="13314" name="Slide Number Placeholder 2"/>
          <p:cNvSpPr>
            <a:spLocks noGrp="1"/>
          </p:cNvSpPr>
          <p:nvPr>
            <p:ph type="sldNum" sz="quarter" idx="10"/>
          </p:nvPr>
        </p:nvSpPr>
        <p:spPr>
          <a:noFill/>
        </p:spPr>
        <p:txBody>
          <a:bodyPr/>
          <a:lstStyle/>
          <a:p>
            <a:pPr defTabSz="881063"/>
            <a:fld id="{432BAAAF-C5E2-43BE-8468-49BE649DA4C5}" type="slidenum">
              <a:rPr smtClean="0">
                <a:latin typeface="Verdana" charset="0"/>
                <a:ea typeface="ＭＳ Ｐゴシック" charset="-128"/>
                <a:cs typeface="ＭＳ Ｐゴシック" charset="-128"/>
              </a:rPr>
              <a:pPr defTabSz="881063"/>
              <a:t>2</a:t>
            </a:fld>
            <a:endParaRPr smtClean="0">
              <a:latin typeface="Verdana" charset="0"/>
              <a:ea typeface="ＭＳ Ｐゴシック" charset="-128"/>
              <a:cs typeface="ＭＳ Ｐゴシック" charset="-128"/>
            </a:endParaRPr>
          </a:p>
        </p:txBody>
      </p:sp>
      <p:sp>
        <p:nvSpPr>
          <p:cNvPr id="13315" name="KMA1B2C360:R001:C001"/>
          <p:cNvSpPr>
            <a:spLocks noChangeArrowheads="1"/>
          </p:cNvSpPr>
          <p:nvPr>
            <p:custDataLst>
              <p:tags r:id="rId3"/>
            </p:custDataLst>
          </p:nvPr>
        </p:nvSpPr>
        <p:spPr bwMode="auto">
          <a:xfrm>
            <a:off x="362712" y="1148538"/>
            <a:ext cx="8597900" cy="5584825"/>
          </a:xfrm>
          <a:prstGeom prst="rect">
            <a:avLst/>
          </a:prstGeom>
          <a:noFill/>
          <a:ln w="19050">
            <a:noFill/>
            <a:miter lim="800000"/>
            <a:headEnd/>
            <a:tailEnd/>
          </a:ln>
        </p:spPr>
        <p:txBody>
          <a:bodyPr lIns="45720" tIns="46800" rIns="45720" bIns="46800">
            <a:prstTxWarp prst="textNoShape">
              <a:avLst/>
            </a:prstTxWarp>
          </a:bodyPr>
          <a:lstStyle/>
          <a:p>
            <a:pPr defTabSz="981075" eaLnBrk="0" hangingPunct="0">
              <a:spcBef>
                <a:spcPct val="40000"/>
              </a:spcBef>
              <a:buClr>
                <a:schemeClr val="tx1"/>
              </a:buClr>
            </a:pPr>
            <a:r>
              <a:rPr lang="en-US" sz="1800" dirty="0" smtClean="0"/>
              <a:t>It </a:t>
            </a:r>
            <a:r>
              <a:rPr lang="en-US" sz="1800" dirty="0"/>
              <a:t>is time once again for Sustainability </a:t>
            </a:r>
            <a:r>
              <a:rPr lang="en-US" sz="1800" dirty="0" err="1"/>
              <a:t>Recruiting’s</a:t>
            </a:r>
            <a:r>
              <a:rPr lang="en-US" sz="1800" dirty="0"/>
              <a:t>  biennial Corporate Social Responsibility (CSR) Jobs Report. This report covers 6 years of CSR job postings (2004-2009).</a:t>
            </a:r>
          </a:p>
          <a:p>
            <a:pPr defTabSz="981075" eaLnBrk="0" hangingPunct="0">
              <a:spcBef>
                <a:spcPct val="40000"/>
              </a:spcBef>
              <a:buClr>
                <a:schemeClr val="tx1"/>
              </a:buClr>
            </a:pPr>
            <a:r>
              <a:rPr lang="en-US" sz="1800" dirty="0"/>
              <a:t>Our previous report (spanning 2004-2007) found CSR jobs on the rise.  But, what a roller coaster the CSR job market has been since then! </a:t>
            </a:r>
          </a:p>
          <a:p>
            <a:pPr defTabSz="981075" eaLnBrk="0" hangingPunct="0">
              <a:spcBef>
                <a:spcPct val="40000"/>
              </a:spcBef>
              <a:buClr>
                <a:schemeClr val="tx1"/>
              </a:buClr>
            </a:pPr>
            <a:r>
              <a:rPr lang="en-US" sz="1800" dirty="0"/>
              <a:t>This CSR Jobs Report puts real numbers on the anecdotal evidence we’ve heard throughout 2009. It shows us just how bad 2009 really was. </a:t>
            </a:r>
            <a:r>
              <a:rPr lang="en-US" sz="1800" dirty="0" smtClean="0"/>
              <a:t>Posts dropped 68% year-over-year  in Q3 2009!</a:t>
            </a:r>
            <a:endParaRPr lang="en-US" sz="1800" dirty="0"/>
          </a:p>
          <a:p>
            <a:pPr defTabSz="981075" eaLnBrk="0" hangingPunct="0">
              <a:spcBef>
                <a:spcPct val="40000"/>
              </a:spcBef>
              <a:buClr>
                <a:schemeClr val="tx1"/>
              </a:buClr>
            </a:pPr>
            <a:r>
              <a:rPr lang="en-US" sz="1800" dirty="0"/>
              <a:t>Despite these negative trends, there are some positive signs for the field of CSR. A key one is that the titles of VP and Director are increasing in use, which suggests CSR is gaining in credibility. </a:t>
            </a:r>
          </a:p>
          <a:p>
            <a:pPr defTabSz="981075" eaLnBrk="0" hangingPunct="0">
              <a:spcBef>
                <a:spcPct val="40000"/>
              </a:spcBef>
              <a:buClr>
                <a:schemeClr val="tx1"/>
              </a:buClr>
            </a:pPr>
            <a:r>
              <a:rPr lang="en-US" sz="1800" dirty="0"/>
              <a:t>And, </a:t>
            </a:r>
            <a:r>
              <a:rPr lang="en-US" sz="1800" dirty="0" smtClean="0"/>
              <a:t>the 33% </a:t>
            </a:r>
            <a:r>
              <a:rPr lang="en-US" sz="1800" dirty="0"/>
              <a:t>uptick in postings in Q4 ‘09 suggests that things may be looking up for those seeking CSR jobs.</a:t>
            </a:r>
          </a:p>
          <a:p>
            <a:pPr defTabSz="981075" eaLnBrk="0" hangingPunct="0">
              <a:spcBef>
                <a:spcPct val="40000"/>
              </a:spcBef>
              <a:buClr>
                <a:schemeClr val="tx1"/>
              </a:buClr>
            </a:pPr>
            <a:r>
              <a:rPr lang="en-US" sz="1800" dirty="0"/>
              <a:t> </a:t>
            </a:r>
          </a:p>
          <a:p>
            <a:pPr defTabSz="981075" eaLnBrk="0" hangingPunct="0">
              <a:spcBef>
                <a:spcPct val="40000"/>
              </a:spcBef>
              <a:buClr>
                <a:schemeClr val="tx1"/>
              </a:buClr>
            </a:pPr>
            <a:r>
              <a:rPr lang="en-US" sz="1600" dirty="0">
                <a:solidFill>
                  <a:srgbClr val="D16E19"/>
                </a:solidFill>
              </a:rPr>
              <a:t>A note about semantics:  </a:t>
            </a:r>
            <a:r>
              <a:rPr lang="en-US" sz="1600" dirty="0"/>
              <a:t>Throughout the report the term CSR is used, but could easily be replaced with “corporate citizenship” or “corporate sustainability.”</a:t>
            </a:r>
            <a:r>
              <a:rPr lang="en-US" sz="1800" dirty="0"/>
              <a:t>  </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28613" y="257175"/>
            <a:ext cx="6300787" cy="809625"/>
          </a:xfrm>
        </p:spPr>
        <p:txBody>
          <a:bodyPr/>
          <a:lstStyle/>
          <a:p>
            <a:r>
              <a:rPr lang="en-US" sz="2600" smtClean="0">
                <a:solidFill>
                  <a:srgbClr val="D16E19"/>
                </a:solidFill>
                <a:ea typeface="ＭＳ Ｐゴシック" charset="-128"/>
                <a:cs typeface="ＭＳ Ｐゴシック" charset="-128"/>
              </a:rPr>
              <a:t>Simplyhired.com’s data is consistent</a:t>
            </a:r>
            <a:br>
              <a:rPr lang="en-US" sz="2600" smtClean="0">
                <a:solidFill>
                  <a:srgbClr val="D16E19"/>
                </a:solidFill>
                <a:ea typeface="ＭＳ Ｐゴシック" charset="-128"/>
                <a:cs typeface="ＭＳ Ｐゴシック" charset="-128"/>
              </a:rPr>
            </a:br>
            <a:r>
              <a:rPr lang="en-US" sz="2600" smtClean="0">
                <a:solidFill>
                  <a:srgbClr val="D16E19"/>
                </a:solidFill>
                <a:ea typeface="ＭＳ Ｐゴシック" charset="-128"/>
                <a:cs typeface="ＭＳ Ｐゴシック" charset="-128"/>
              </a:rPr>
              <a:t>with the </a:t>
            </a:r>
            <a:r>
              <a:rPr lang="en-US" sz="2600" i="1" smtClean="0">
                <a:solidFill>
                  <a:srgbClr val="D16E19"/>
                </a:solidFill>
                <a:ea typeface="ＭＳ Ｐゴシック" charset="-128"/>
                <a:cs typeface="ＭＳ Ｐゴシック" charset="-128"/>
              </a:rPr>
              <a:t>CSR Jobs Report</a:t>
            </a:r>
            <a:endParaRPr lang="en-US" smtClean="0">
              <a:solidFill>
                <a:srgbClr val="D16E19"/>
              </a:solidFill>
              <a:ea typeface="ＭＳ Ｐゴシック" charset="-128"/>
              <a:cs typeface="ＭＳ Ｐゴシック" charset="-128"/>
            </a:endParaRPr>
          </a:p>
        </p:txBody>
      </p:sp>
      <p:sp>
        <p:nvSpPr>
          <p:cNvPr id="50178" name="Slide Number Placeholder 3"/>
          <p:cNvSpPr>
            <a:spLocks noGrp="1"/>
          </p:cNvSpPr>
          <p:nvPr>
            <p:ph type="sldNum" sz="quarter" idx="10"/>
          </p:nvPr>
        </p:nvSpPr>
        <p:spPr>
          <a:noFill/>
        </p:spPr>
        <p:txBody>
          <a:bodyPr/>
          <a:lstStyle/>
          <a:p>
            <a:fld id="{656DB791-5159-4F1A-B376-A50B5A7BCDE7}" type="slidenum">
              <a:rPr smtClean="0">
                <a:latin typeface="Verdana" charset="0"/>
                <a:ea typeface="ＭＳ Ｐゴシック" charset="-128"/>
                <a:cs typeface="ＭＳ Ｐゴシック" charset="-128"/>
              </a:rPr>
              <a:pPr/>
              <a:t>20</a:t>
            </a:fld>
            <a:endParaRPr smtClean="0">
              <a:latin typeface="Verdana" charset="0"/>
              <a:ea typeface="ＭＳ Ｐゴシック" charset="-128"/>
              <a:cs typeface="ＭＳ Ｐゴシック" charset="-128"/>
            </a:endParaRPr>
          </a:p>
        </p:txBody>
      </p:sp>
      <p:pic>
        <p:nvPicPr>
          <p:cNvPr id="50179" name="Picture 2" descr="Title=&quot;Corporate Social Responsibility&quot;, Title=&quot;Sustainability&quot;, Title=&quot;Social Responsibility&quot; trends graph"/>
          <p:cNvPicPr>
            <a:picLocks noChangeAspect="1" noChangeArrowheads="1"/>
          </p:cNvPicPr>
          <p:nvPr/>
        </p:nvPicPr>
        <p:blipFill>
          <a:blip r:embed="rId3" cstate="print"/>
          <a:srcRect/>
          <a:stretch>
            <a:fillRect/>
          </a:stretch>
        </p:blipFill>
        <p:spPr bwMode="auto">
          <a:xfrm>
            <a:off x="576263" y="3935413"/>
            <a:ext cx="8221662" cy="3140075"/>
          </a:xfrm>
          <a:prstGeom prst="rect">
            <a:avLst/>
          </a:prstGeom>
          <a:noFill/>
          <a:ln w="9525">
            <a:noFill/>
            <a:miter lim="800000"/>
            <a:headEnd/>
            <a:tailEnd/>
          </a:ln>
        </p:spPr>
      </p:pic>
      <p:sp>
        <p:nvSpPr>
          <p:cNvPr id="50180" name="Title 1"/>
          <p:cNvSpPr txBox="1">
            <a:spLocks/>
          </p:cNvSpPr>
          <p:nvPr/>
        </p:nvSpPr>
        <p:spPr bwMode="auto">
          <a:xfrm>
            <a:off x="381000" y="1219200"/>
            <a:ext cx="8929688" cy="2362200"/>
          </a:xfrm>
          <a:prstGeom prst="rect">
            <a:avLst/>
          </a:prstGeom>
          <a:noFill/>
          <a:ln w="9525">
            <a:noFill/>
            <a:miter lim="800000"/>
            <a:headEnd/>
            <a:tailEnd/>
          </a:ln>
        </p:spPr>
        <p:txBody>
          <a:bodyPr lIns="0" tIns="0" rIns="0" bIns="0">
            <a:prstTxWarp prst="textNoShape">
              <a:avLst/>
            </a:prstTxWarp>
          </a:bodyPr>
          <a:lstStyle/>
          <a:p>
            <a:pPr marL="233363" indent="-233363" defTabSz="881063" eaLnBrk="0" hangingPunct="0">
              <a:spcAft>
                <a:spcPts val="600"/>
              </a:spcAft>
              <a:buFont typeface="Arial" charset="0"/>
              <a:buChar char="•"/>
            </a:pPr>
            <a:r>
              <a:rPr lang="en-US" sz="1800">
                <a:solidFill>
                  <a:srgbClr val="990000"/>
                </a:solidFill>
              </a:rPr>
              <a:t>Simplyhired.com has a keyword tool that reveals the percentage of jobs over an 18-month period that match a specific query. </a:t>
            </a:r>
          </a:p>
          <a:p>
            <a:pPr marL="233363" indent="-233363" defTabSz="881063" eaLnBrk="0" hangingPunct="0">
              <a:spcAft>
                <a:spcPts val="600"/>
              </a:spcAft>
              <a:buFont typeface="Arial" charset="0"/>
              <a:buChar char="•"/>
            </a:pPr>
            <a:r>
              <a:rPr lang="en-US" sz="1800">
                <a:solidFill>
                  <a:srgbClr val="990000"/>
                </a:solidFill>
              </a:rPr>
              <a:t>The chart below displays results from a search on job postings using the terms “corporate social responsibility,” “sustainability” or “social responsibility” in their titles. </a:t>
            </a:r>
          </a:p>
          <a:p>
            <a:pPr marL="233363" indent="-233363" defTabSz="881063" eaLnBrk="0" hangingPunct="0">
              <a:spcAft>
                <a:spcPts val="600"/>
              </a:spcAft>
              <a:buFont typeface="Arial" charset="0"/>
              <a:buChar char="•"/>
            </a:pPr>
            <a:r>
              <a:rPr lang="en-US" sz="1800">
                <a:solidFill>
                  <a:srgbClr val="990000"/>
                </a:solidFill>
              </a:rPr>
              <a:t>Simplyhired.com’s data is consistent with Sustainability Recruiting’s findings: there was an uptick in CSR job postings in Q4 ’09 and consistently low numbers for the rest of 2009.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Anecdotal Findings: </a:t>
            </a:r>
            <a:br>
              <a:rPr lang="en-US" sz="2800" smtClean="0">
                <a:solidFill>
                  <a:srgbClr val="D16E19"/>
                </a:solidFill>
                <a:ea typeface="ＭＳ Ｐゴシック" charset="-128"/>
                <a:cs typeface="ＭＳ Ｐゴシック" charset="-128"/>
              </a:rPr>
            </a:br>
            <a:r>
              <a:rPr lang="en-US" sz="2800" smtClean="0">
                <a:solidFill>
                  <a:srgbClr val="D16E19"/>
                </a:solidFill>
                <a:ea typeface="ＭＳ Ｐゴシック" charset="-128"/>
                <a:cs typeface="ＭＳ Ｐゴシック" charset="-128"/>
              </a:rPr>
              <a:t>Movement of CSR Professionals in 2009</a:t>
            </a:r>
            <a:endParaRPr lang="en-US" smtClean="0">
              <a:solidFill>
                <a:srgbClr val="D16E19"/>
              </a:solidFill>
              <a:ea typeface="ＭＳ Ｐゴシック" charset="-128"/>
              <a:cs typeface="ＭＳ Ｐゴシック" charset="-128"/>
            </a:endParaRPr>
          </a:p>
        </p:txBody>
      </p:sp>
      <p:sp>
        <p:nvSpPr>
          <p:cNvPr id="52226" name="Slide Number Placeholder 2"/>
          <p:cNvSpPr txBox="1">
            <a:spLocks noGrp="1"/>
          </p:cNvSpPr>
          <p:nvPr/>
        </p:nvSpPr>
        <p:spPr bwMode="auto">
          <a:xfrm>
            <a:off x="9055100" y="6900863"/>
            <a:ext cx="303213" cy="331787"/>
          </a:xfrm>
          <a:prstGeom prst="rect">
            <a:avLst/>
          </a:prstGeom>
          <a:noFill/>
          <a:ln w="9525">
            <a:noFill/>
            <a:miter lim="800000"/>
            <a:headEnd/>
            <a:tailEnd/>
          </a:ln>
        </p:spPr>
        <p:txBody>
          <a:bodyPr wrap="none" lIns="0" tIns="44306" rIns="0" bIns="44306" anchor="ctr">
            <a:prstTxWarp prst="textNoShape">
              <a:avLst/>
            </a:prstTxWarp>
          </a:bodyPr>
          <a:lstStyle/>
          <a:p>
            <a:pPr defTabSz="881063" eaLnBrk="0" hangingPunct="0"/>
            <a:fld id="{506D5BB7-E8F6-4F84-B186-1434789314E0}" type="slidenum">
              <a:rPr sz="1000" noProof="1"/>
              <a:pPr defTabSz="881063" eaLnBrk="0" hangingPunct="0"/>
              <a:t>21</a:t>
            </a:fld>
            <a:endParaRPr sz="1000" noProof="1"/>
          </a:p>
        </p:txBody>
      </p:sp>
      <p:sp>
        <p:nvSpPr>
          <p:cNvPr id="52227" name="KMA1B2C360:R001:C001"/>
          <p:cNvSpPr>
            <a:spLocks noChangeArrowheads="1"/>
          </p:cNvSpPr>
          <p:nvPr>
            <p:custDataLst>
              <p:tags r:id="rId3"/>
            </p:custDataLst>
          </p:nvPr>
        </p:nvSpPr>
        <p:spPr bwMode="auto">
          <a:xfrm>
            <a:off x="361950" y="1362075"/>
            <a:ext cx="8597900" cy="5257800"/>
          </a:xfrm>
          <a:prstGeom prst="rect">
            <a:avLst/>
          </a:prstGeom>
          <a:noFill/>
          <a:ln w="19050">
            <a:noFill/>
            <a:miter lim="800000"/>
            <a:headEnd/>
            <a:tailEnd/>
          </a:ln>
        </p:spPr>
        <p:txBody>
          <a:bodyPr lIns="45720" tIns="46800" rIns="45720" bIns="46800">
            <a:prstTxWarp prst="textNoShape">
              <a:avLst/>
            </a:prstTxWarp>
          </a:bodyPr>
          <a:lstStyle/>
          <a:p>
            <a:pPr marL="457200" indent="-457200" defTabSz="981075" eaLnBrk="0" hangingPunct="0">
              <a:spcBef>
                <a:spcPct val="40000"/>
              </a:spcBef>
              <a:buClr>
                <a:schemeClr val="tx1"/>
              </a:buClr>
              <a:buFont typeface="Verdana" charset="0"/>
              <a:buAutoNum type="arabicPeriod"/>
            </a:pPr>
            <a:r>
              <a:rPr lang="en-US" sz="1800"/>
              <a:t>Those who changed jobs in 2009:</a:t>
            </a:r>
          </a:p>
          <a:p>
            <a:pPr marL="647700" lvl="1" indent="-190500" defTabSz="981075" eaLnBrk="0" hangingPunct="0">
              <a:spcBef>
                <a:spcPct val="40000"/>
              </a:spcBef>
              <a:buClr>
                <a:schemeClr val="tx1"/>
              </a:buClr>
              <a:buFont typeface="Arial" charset="0"/>
              <a:buChar char="•"/>
            </a:pPr>
            <a:r>
              <a:rPr lang="en-US" sz="1800"/>
              <a:t>Sought a more senior-level title.</a:t>
            </a:r>
          </a:p>
          <a:p>
            <a:pPr marL="647700" lvl="1" indent="-190500" defTabSz="981075" eaLnBrk="0" hangingPunct="0">
              <a:spcBef>
                <a:spcPct val="40000"/>
              </a:spcBef>
              <a:buClr>
                <a:schemeClr val="tx1"/>
              </a:buClr>
              <a:buFont typeface="Arial" charset="0"/>
              <a:buChar char="•"/>
            </a:pPr>
            <a:r>
              <a:rPr lang="en-US" sz="1800"/>
              <a:t>Foresaw the opportunity to accomplish greater things.</a:t>
            </a:r>
          </a:p>
          <a:p>
            <a:pPr marL="647700" lvl="1" indent="-190500" defTabSz="981075" eaLnBrk="0" hangingPunct="0">
              <a:spcBef>
                <a:spcPct val="40000"/>
              </a:spcBef>
              <a:buClr>
                <a:schemeClr val="tx1"/>
              </a:buClr>
              <a:buFont typeface="Arial" charset="0"/>
              <a:buChar char="•"/>
            </a:pPr>
            <a:r>
              <a:rPr lang="en-US" sz="1800"/>
              <a:t>Were gainfully employed when making the transition. </a:t>
            </a:r>
          </a:p>
          <a:p>
            <a:pPr marL="647700" lvl="1" indent="-190500" defTabSz="981075" eaLnBrk="0" hangingPunct="0">
              <a:spcBef>
                <a:spcPct val="40000"/>
              </a:spcBef>
              <a:buClr>
                <a:schemeClr val="tx1"/>
              </a:buClr>
              <a:buFont typeface="Arial" charset="0"/>
              <a:buChar char="•"/>
            </a:pPr>
            <a:r>
              <a:rPr lang="en-US" sz="1800"/>
              <a:t>Remained in the same category. </a:t>
            </a:r>
          </a:p>
          <a:p>
            <a:pPr marL="647700" lvl="1" indent="-190500" defTabSz="981075" eaLnBrk="0" hangingPunct="0">
              <a:spcBef>
                <a:spcPct val="40000"/>
              </a:spcBef>
              <a:buClr>
                <a:schemeClr val="tx1"/>
              </a:buClr>
              <a:buFont typeface="Arial" charset="0"/>
              <a:buChar char="•"/>
            </a:pPr>
            <a:endParaRPr lang="en-US" sz="800"/>
          </a:p>
          <a:p>
            <a:pPr marL="647700" lvl="1" indent="-190500" defTabSz="981075" eaLnBrk="0" hangingPunct="0">
              <a:spcBef>
                <a:spcPct val="40000"/>
              </a:spcBef>
              <a:buClr>
                <a:schemeClr val="tx1"/>
              </a:buClr>
            </a:pPr>
            <a:r>
              <a:rPr lang="en-US" sz="1600"/>
              <a:t>Note: </a:t>
            </a:r>
            <a:r>
              <a:rPr lang="en-US" sz="1600" i="1"/>
              <a:t>Many service professionals want to switch to the corporate sector. This is only achieved when the corporation has been a service client. That is, when the company has a pre-existing relationship with the individual and is therefore willing to hire them without previous corporate experience.</a:t>
            </a:r>
            <a:r>
              <a:rPr lang="en-US" sz="1600"/>
              <a:t> </a:t>
            </a:r>
          </a:p>
          <a:p>
            <a:pPr marL="647700" lvl="1" indent="-190500" defTabSz="981075" eaLnBrk="0" hangingPunct="0">
              <a:spcBef>
                <a:spcPct val="40000"/>
              </a:spcBef>
              <a:buClr>
                <a:schemeClr val="tx1"/>
              </a:buClr>
            </a:pPr>
            <a:endParaRPr lang="en-US" sz="800"/>
          </a:p>
          <a:p>
            <a:pPr marL="457200" indent="-457200" defTabSz="981075" eaLnBrk="0" hangingPunct="0">
              <a:spcBef>
                <a:spcPct val="40000"/>
              </a:spcBef>
              <a:buClr>
                <a:schemeClr val="tx1"/>
              </a:buClr>
              <a:buFont typeface="Verdana" charset="0"/>
              <a:buAutoNum type="arabicPeriod"/>
            </a:pPr>
            <a:r>
              <a:rPr lang="en-US" sz="1800"/>
              <a:t>Those who lost their jobs: </a:t>
            </a:r>
          </a:p>
          <a:p>
            <a:pPr marL="647700" lvl="1" indent="-190500" defTabSz="981075" eaLnBrk="0" hangingPunct="0">
              <a:spcBef>
                <a:spcPct val="40000"/>
              </a:spcBef>
              <a:buClr>
                <a:schemeClr val="tx1"/>
              </a:buClr>
              <a:buFont typeface="Arial" charset="0"/>
              <a:buChar char="•"/>
            </a:pPr>
            <a:r>
              <a:rPr lang="en-US" sz="1800"/>
              <a:t>Lost their jobs due to lay-offs, downsizing or reorganization;       this impacted both senior and mid-management CSR professionals. </a:t>
            </a:r>
          </a:p>
          <a:p>
            <a:pPr marL="647700" lvl="1" indent="-190500" defTabSz="981075" eaLnBrk="0" hangingPunct="0">
              <a:spcBef>
                <a:spcPct val="40000"/>
              </a:spcBef>
              <a:buClr>
                <a:schemeClr val="tx1"/>
              </a:buClr>
              <a:buFont typeface="Arial" charset="0"/>
              <a:buChar char="•"/>
            </a:pPr>
            <a:r>
              <a:rPr lang="en-US" sz="1800"/>
              <a:t>Are experiencing challenges in landing new full-time positions.</a:t>
            </a:r>
          </a:p>
          <a:p>
            <a:pPr marL="647700" lvl="1" indent="-190500" defTabSz="981075" eaLnBrk="0" hangingPunct="0">
              <a:spcBef>
                <a:spcPct val="40000"/>
              </a:spcBef>
              <a:buClr>
                <a:schemeClr val="tx1"/>
              </a:buClr>
              <a:buFont typeface="Arial" charset="0"/>
              <a:buChar char="•"/>
            </a:pPr>
            <a:r>
              <a:rPr lang="en-US" sz="1800"/>
              <a:t>Are landing contracts as independent consultants.</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noChangeArrowheads="1"/>
          </p:cNvSpPr>
          <p:nvPr>
            <p:ph type="title"/>
          </p:nvPr>
        </p:nvSpPr>
        <p:spPr>
          <a:xfrm>
            <a:off x="328613" y="257175"/>
            <a:ext cx="6515100" cy="496888"/>
          </a:xfrm>
        </p:spPr>
        <p:txBody>
          <a:bodyPr/>
          <a:lstStyle/>
          <a:p>
            <a:r>
              <a:rPr lang="en-US" sz="2800" smtClean="0">
                <a:solidFill>
                  <a:srgbClr val="D16E19"/>
                </a:solidFill>
                <a:ea typeface="ＭＳ Ｐゴシック" charset="-128"/>
                <a:cs typeface="ＭＳ Ｐゴシック" charset="-128"/>
              </a:rPr>
              <a:t>Recommendations for Employers</a:t>
            </a:r>
          </a:p>
        </p:txBody>
      </p:sp>
      <p:sp>
        <p:nvSpPr>
          <p:cNvPr id="56322" name="Rectangle 3"/>
          <p:cNvSpPr>
            <a:spLocks noGrp="1" noChangeArrowheads="1"/>
          </p:cNvSpPr>
          <p:nvPr>
            <p:ph type="body" sz="half" idx="1"/>
          </p:nvPr>
        </p:nvSpPr>
        <p:spPr>
          <a:xfrm>
            <a:off x="433388" y="862013"/>
            <a:ext cx="8610600" cy="6216650"/>
          </a:xfrm>
        </p:spPr>
        <p:txBody>
          <a:bodyPr/>
          <a:lstStyle/>
          <a:p>
            <a:pPr>
              <a:lnSpc>
                <a:spcPct val="90000"/>
              </a:lnSpc>
              <a:spcBef>
                <a:spcPct val="0"/>
              </a:spcBef>
              <a:buFont typeface="Verdana" charset="0"/>
              <a:buNone/>
            </a:pPr>
            <a:r>
              <a:rPr lang="en-US" sz="1800" dirty="0" smtClean="0">
                <a:solidFill>
                  <a:srgbClr val="553919"/>
                </a:solidFill>
                <a:ea typeface="ＭＳ Ｐゴシック" charset="-128"/>
                <a:cs typeface="ＭＳ Ｐゴシック" charset="-128"/>
              </a:rPr>
              <a:t>Hire your sustainability professional today </a:t>
            </a:r>
          </a:p>
          <a:p>
            <a:pPr>
              <a:lnSpc>
                <a:spcPct val="90000"/>
              </a:lnSpc>
              <a:spcBef>
                <a:spcPct val="0"/>
              </a:spcBef>
            </a:pPr>
            <a:r>
              <a:rPr lang="en-US" sz="1800" dirty="0" smtClean="0">
                <a:solidFill>
                  <a:srgbClr val="993300"/>
                </a:solidFill>
                <a:ea typeface="ＭＳ Ｐゴシック" charset="-128"/>
                <a:cs typeface="ＭＳ Ｐゴシック" charset="-128"/>
              </a:rPr>
              <a:t>It is an employer’s market right now. Take advantage of the tremendous talent available.  </a:t>
            </a:r>
          </a:p>
          <a:p>
            <a:pPr>
              <a:lnSpc>
                <a:spcPct val="90000"/>
              </a:lnSpc>
              <a:spcBef>
                <a:spcPct val="0"/>
              </a:spcBef>
            </a:pPr>
            <a:r>
              <a:rPr lang="en-US" sz="1800" dirty="0" smtClean="0">
                <a:solidFill>
                  <a:srgbClr val="993300"/>
                </a:solidFill>
                <a:ea typeface="ＭＳ Ｐゴシック" charset="-128"/>
                <a:cs typeface="ＭＳ Ｐゴシック" charset="-128"/>
              </a:rPr>
              <a:t>Should you need someone to head up sustainability, consider using a Vice President title to attract top talent.</a:t>
            </a:r>
          </a:p>
          <a:p>
            <a:pPr>
              <a:lnSpc>
                <a:spcPct val="90000"/>
              </a:lnSpc>
              <a:spcBef>
                <a:spcPct val="0"/>
              </a:spcBef>
            </a:pPr>
            <a:r>
              <a:rPr lang="en-US" sz="1800" dirty="0" smtClean="0">
                <a:solidFill>
                  <a:srgbClr val="993300"/>
                </a:solidFill>
                <a:ea typeface="ＭＳ Ｐゴシック" charset="-128"/>
                <a:cs typeface="ＭＳ Ｐゴシック" charset="-128"/>
              </a:rPr>
              <a:t>Posting your job in the Spring time will allow you to take advantage of the increased pool of qualified job candidates, as this is when most recent graduates enter the job market. </a:t>
            </a:r>
          </a:p>
          <a:p>
            <a:pPr>
              <a:lnSpc>
                <a:spcPct val="90000"/>
              </a:lnSpc>
              <a:spcBef>
                <a:spcPct val="0"/>
              </a:spcBef>
            </a:pPr>
            <a:r>
              <a:rPr lang="en-US" sz="1800" dirty="0" smtClean="0">
                <a:solidFill>
                  <a:srgbClr val="993300"/>
                </a:solidFill>
                <a:ea typeface="ＭＳ Ｐゴシック" charset="-128"/>
                <a:cs typeface="ＭＳ Ｐゴシック" charset="-128"/>
              </a:rPr>
              <a:t>The title “Sustainability” has become more popular than “CSR” or “Corporate Citizenship.”</a:t>
            </a:r>
          </a:p>
          <a:p>
            <a:pPr>
              <a:lnSpc>
                <a:spcPct val="90000"/>
              </a:lnSpc>
              <a:spcBef>
                <a:spcPct val="0"/>
              </a:spcBef>
              <a:buFont typeface="Verdana" charset="0"/>
              <a:buNone/>
            </a:pPr>
            <a:endParaRPr lang="en-US" sz="1800" dirty="0" smtClean="0">
              <a:solidFill>
                <a:srgbClr val="993300"/>
              </a:solidFill>
              <a:ea typeface="ＭＳ Ｐゴシック" charset="-128"/>
              <a:cs typeface="ＭＳ Ｐゴシック" charset="-128"/>
            </a:endParaRPr>
          </a:p>
          <a:p>
            <a:pPr>
              <a:lnSpc>
                <a:spcPct val="90000"/>
              </a:lnSpc>
              <a:spcBef>
                <a:spcPct val="0"/>
              </a:spcBef>
              <a:buFont typeface="Verdana" charset="0"/>
              <a:buNone/>
            </a:pPr>
            <a:r>
              <a:rPr lang="en-US" sz="1800" dirty="0" smtClean="0">
                <a:solidFill>
                  <a:srgbClr val="553919"/>
                </a:solidFill>
                <a:ea typeface="ＭＳ Ｐゴシック" charset="-128"/>
                <a:cs typeface="ＭＳ Ｐゴシック" charset="-128"/>
              </a:rPr>
              <a:t>Internal vs. external candidates</a:t>
            </a:r>
          </a:p>
          <a:p>
            <a:pPr>
              <a:lnSpc>
                <a:spcPct val="90000"/>
              </a:lnSpc>
              <a:spcBef>
                <a:spcPct val="0"/>
              </a:spcBef>
            </a:pPr>
            <a:r>
              <a:rPr lang="en-US" sz="1800" dirty="0" smtClean="0">
                <a:solidFill>
                  <a:srgbClr val="993300"/>
                </a:solidFill>
                <a:ea typeface="ＭＳ Ｐゴシック" charset="-128"/>
                <a:cs typeface="ＭＳ Ｐゴシック" charset="-128"/>
              </a:rPr>
              <a:t>The strengths of one are risks for the other. Weigh them both.</a:t>
            </a:r>
          </a:p>
          <a:p>
            <a:pPr>
              <a:lnSpc>
                <a:spcPct val="90000"/>
              </a:lnSpc>
              <a:spcBef>
                <a:spcPct val="0"/>
              </a:spcBef>
            </a:pPr>
            <a:r>
              <a:rPr lang="en-US" sz="1800" dirty="0" smtClean="0">
                <a:solidFill>
                  <a:srgbClr val="993300"/>
                </a:solidFill>
                <a:ea typeface="ＭＳ Ｐゴシック" charset="-128"/>
                <a:cs typeface="ＭＳ Ｐゴシック" charset="-128"/>
              </a:rPr>
              <a:t>Internal candidates </a:t>
            </a:r>
          </a:p>
          <a:p>
            <a:pPr lvl="1">
              <a:lnSpc>
                <a:spcPct val="90000"/>
              </a:lnSpc>
              <a:spcBef>
                <a:spcPct val="0"/>
              </a:spcBef>
            </a:pPr>
            <a:r>
              <a:rPr lang="en-US" sz="1800" dirty="0" smtClean="0">
                <a:solidFill>
                  <a:srgbClr val="993300"/>
                </a:solidFill>
                <a:ea typeface="ＭＳ Ｐゴシック" charset="-128"/>
                <a:cs typeface="ＭＳ Ｐゴシック" charset="-128"/>
              </a:rPr>
              <a:t>Understand the inner workings of the business and culture.  </a:t>
            </a:r>
          </a:p>
          <a:p>
            <a:pPr lvl="1">
              <a:lnSpc>
                <a:spcPct val="90000"/>
              </a:lnSpc>
              <a:spcBef>
                <a:spcPct val="0"/>
              </a:spcBef>
            </a:pPr>
            <a:r>
              <a:rPr lang="en-US" sz="1800" dirty="0" smtClean="0">
                <a:solidFill>
                  <a:srgbClr val="993300"/>
                </a:solidFill>
                <a:ea typeface="ＭＳ Ｐゴシック" charset="-128"/>
                <a:cs typeface="ＭＳ Ｐゴシック" charset="-128"/>
              </a:rPr>
              <a:t>Should have previously demonstrated success building new initiatives. </a:t>
            </a:r>
            <a:r>
              <a:rPr lang="en-US" sz="1800" dirty="0" smtClean="0">
                <a:solidFill>
                  <a:srgbClr val="993300"/>
                </a:solidFill>
              </a:rPr>
              <a:t> </a:t>
            </a:r>
          </a:p>
          <a:p>
            <a:pPr>
              <a:lnSpc>
                <a:spcPct val="90000"/>
              </a:lnSpc>
              <a:spcBef>
                <a:spcPct val="0"/>
              </a:spcBef>
            </a:pPr>
            <a:r>
              <a:rPr lang="en-US" sz="1800" smtClean="0">
                <a:solidFill>
                  <a:srgbClr val="993300"/>
                </a:solidFill>
                <a:ea typeface="ＭＳ Ｐゴシック" charset="-128"/>
                <a:cs typeface="ＭＳ Ｐゴシック" charset="-128"/>
              </a:rPr>
              <a:t>External </a:t>
            </a:r>
            <a:r>
              <a:rPr lang="en-US" sz="1800" dirty="0" smtClean="0">
                <a:solidFill>
                  <a:srgbClr val="993300"/>
                </a:solidFill>
                <a:ea typeface="ＭＳ Ｐゴシック" charset="-128"/>
                <a:cs typeface="ＭＳ Ｐゴシック" charset="-128"/>
              </a:rPr>
              <a:t>candidates </a:t>
            </a:r>
          </a:p>
          <a:p>
            <a:pPr lvl="1">
              <a:lnSpc>
                <a:spcPct val="90000"/>
              </a:lnSpc>
              <a:spcBef>
                <a:spcPct val="0"/>
              </a:spcBef>
            </a:pPr>
            <a:r>
              <a:rPr lang="en-US" sz="1800" dirty="0" smtClean="0">
                <a:solidFill>
                  <a:srgbClr val="993300"/>
                </a:solidFill>
              </a:rPr>
              <a:t>Previous CSR experience brings confidence for success.</a:t>
            </a:r>
          </a:p>
          <a:p>
            <a:pPr lvl="1">
              <a:lnSpc>
                <a:spcPct val="90000"/>
              </a:lnSpc>
              <a:spcBef>
                <a:spcPct val="0"/>
              </a:spcBef>
            </a:pPr>
            <a:r>
              <a:rPr lang="en-US" sz="1800" dirty="0" smtClean="0">
                <a:solidFill>
                  <a:srgbClr val="993300"/>
                </a:solidFill>
              </a:rPr>
              <a:t>Includes working with stakeholders, developing metrics and systems, GRI reporting.</a:t>
            </a:r>
          </a:p>
          <a:p>
            <a:pPr>
              <a:lnSpc>
                <a:spcPct val="90000"/>
              </a:lnSpc>
              <a:spcBef>
                <a:spcPct val="0"/>
              </a:spcBef>
              <a:buFont typeface="Verdana" charset="0"/>
              <a:buNone/>
            </a:pPr>
            <a:endParaRPr lang="en-US" sz="1800" dirty="0" smtClean="0">
              <a:solidFill>
                <a:srgbClr val="993300"/>
              </a:solidFill>
              <a:ea typeface="ＭＳ Ｐゴシック" charset="-128"/>
              <a:cs typeface="ＭＳ Ｐゴシック" charset="-128"/>
            </a:endParaRPr>
          </a:p>
          <a:p>
            <a:pPr>
              <a:lnSpc>
                <a:spcPct val="90000"/>
              </a:lnSpc>
              <a:spcBef>
                <a:spcPct val="0"/>
              </a:spcBef>
              <a:buFont typeface="Verdana" charset="0"/>
              <a:buNone/>
            </a:pPr>
            <a:r>
              <a:rPr lang="en-US" sz="1800" dirty="0" smtClean="0">
                <a:solidFill>
                  <a:srgbClr val="553919"/>
                </a:solidFill>
                <a:ea typeface="ＭＳ Ｐゴシック" charset="-128"/>
                <a:cs typeface="ＭＳ Ｐゴシック" charset="-128"/>
              </a:rPr>
              <a:t>Recommend reading</a:t>
            </a:r>
          </a:p>
          <a:p>
            <a:pPr>
              <a:lnSpc>
                <a:spcPct val="90000"/>
              </a:lnSpc>
              <a:spcBef>
                <a:spcPct val="0"/>
              </a:spcBef>
            </a:pPr>
            <a:r>
              <a:rPr lang="en-US" sz="1800" dirty="0" smtClean="0">
                <a:solidFill>
                  <a:srgbClr val="993300"/>
                </a:solidFill>
                <a:ea typeface="ＭＳ Ｐゴシック" charset="-128"/>
                <a:cs typeface="ＭＳ Ｐゴシック" charset="-128"/>
              </a:rPr>
              <a:t>Boston College Center on Corporate Citizenship’s </a:t>
            </a:r>
            <a:r>
              <a:rPr lang="en-US" sz="1800" dirty="0" smtClean="0">
                <a:solidFill>
                  <a:srgbClr val="993300"/>
                </a:solidFill>
                <a:ea typeface="ＭＳ Ｐゴシック" charset="-128"/>
                <a:cs typeface="ＭＳ Ｐゴシック" charset="-128"/>
                <a:hlinkClick r:id="rId3"/>
              </a:rPr>
              <a:t>Leadership Competencies for Corporate Citizenship</a:t>
            </a:r>
            <a:endParaRPr lang="en-US" sz="1800" dirty="0" smtClean="0">
              <a:solidFill>
                <a:srgbClr val="993300"/>
              </a:solidFill>
              <a:ea typeface="ＭＳ Ｐゴシック" charset="-128"/>
              <a:cs typeface="ＭＳ Ｐゴシック" charset="-128"/>
            </a:endParaRPr>
          </a:p>
        </p:txBody>
      </p:sp>
      <p:sp>
        <p:nvSpPr>
          <p:cNvPr id="56323" name="Slide Number Placeholder 4"/>
          <p:cNvSpPr>
            <a:spLocks noGrp="1"/>
          </p:cNvSpPr>
          <p:nvPr>
            <p:ph type="sldNum" sz="quarter" idx="10"/>
          </p:nvPr>
        </p:nvSpPr>
        <p:spPr>
          <a:noFill/>
        </p:spPr>
        <p:txBody>
          <a:bodyPr/>
          <a:lstStyle/>
          <a:p>
            <a:pPr defTabSz="881063"/>
            <a:fld id="{90080330-EF55-4353-B52C-DC9EC92A9494}" type="slidenum">
              <a:rPr smtClean="0">
                <a:latin typeface="Verdana" charset="0"/>
                <a:ea typeface="ＭＳ Ｐゴシック" charset="-128"/>
                <a:cs typeface="ＭＳ Ｐゴシック" charset="-128"/>
              </a:rPr>
              <a:pPr defTabSz="881063"/>
              <a:t>22</a:t>
            </a:fld>
            <a:endParaRPr smtClean="0">
              <a:latin typeface="Verdana" charset="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solidFill>
                  <a:srgbClr val="D16E19"/>
                </a:solidFill>
                <a:ea typeface="ＭＳ Ｐゴシック" charset="-128"/>
                <a:cs typeface="ＭＳ Ｐゴシック" charset="-128"/>
              </a:rPr>
              <a:t>When should I look for a job?</a:t>
            </a:r>
          </a:p>
        </p:txBody>
      </p:sp>
      <p:graphicFrame>
        <p:nvGraphicFramePr>
          <p:cNvPr id="5" name="Table Placeholder 4"/>
          <p:cNvGraphicFramePr>
            <a:graphicFrameLocks noGrp="1"/>
          </p:cNvGraphicFramePr>
          <p:nvPr>
            <p:ph type="tbl" idx="1"/>
          </p:nvPr>
        </p:nvGraphicFramePr>
        <p:xfrm>
          <a:off x="362712" y="2077232"/>
          <a:ext cx="8496300"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54275" name="Slide Number Placeholder 3"/>
          <p:cNvSpPr>
            <a:spLocks noGrp="1"/>
          </p:cNvSpPr>
          <p:nvPr>
            <p:ph type="sldNum" sz="quarter" idx="10"/>
          </p:nvPr>
        </p:nvSpPr>
        <p:spPr>
          <a:noFill/>
        </p:spPr>
        <p:txBody>
          <a:bodyPr/>
          <a:lstStyle/>
          <a:p>
            <a:fld id="{7880579E-BCDA-4380-B659-3FFE3E9BC037}" type="slidenum">
              <a:rPr smtClean="0">
                <a:latin typeface="Verdana" charset="0"/>
                <a:ea typeface="ＭＳ Ｐゴシック" charset="-128"/>
                <a:cs typeface="ＭＳ Ｐゴシック" charset="-128"/>
              </a:rPr>
              <a:pPr/>
              <a:t>23</a:t>
            </a:fld>
            <a:endParaRPr smtClean="0">
              <a:latin typeface="Verdana" charset="0"/>
              <a:ea typeface="ＭＳ Ｐゴシック" charset="-128"/>
              <a:cs typeface="ＭＳ Ｐゴシック" charset="-128"/>
            </a:endParaRPr>
          </a:p>
        </p:txBody>
      </p:sp>
      <p:sp>
        <p:nvSpPr>
          <p:cNvPr id="6" name="Title 1"/>
          <p:cNvSpPr txBox="1">
            <a:spLocks/>
          </p:cNvSpPr>
          <p:nvPr/>
        </p:nvSpPr>
        <p:spPr bwMode="auto">
          <a:xfrm>
            <a:off x="481013" y="974725"/>
            <a:ext cx="7793037" cy="496888"/>
          </a:xfrm>
          <a:prstGeom prst="rect">
            <a:avLst/>
          </a:prstGeom>
          <a:noFill/>
          <a:ln w="9525">
            <a:noFill/>
            <a:miter lim="800000"/>
            <a:headEnd/>
            <a:tailEnd/>
          </a:ln>
        </p:spPr>
        <p:txBody>
          <a:bodyPr lIns="0" tIns="0" rIns="0" bIns="0">
            <a:prstTxWarp prst="textNoShape">
              <a:avLst/>
            </a:prstTxWarp>
          </a:bodyPr>
          <a:lstStyle/>
          <a:p>
            <a:pPr defTabSz="881063" eaLnBrk="0" hangingPunct="0">
              <a:defRPr/>
            </a:pPr>
            <a:r>
              <a:rPr lang="en-US" sz="1800" kern="0" dirty="0">
                <a:solidFill>
                  <a:srgbClr val="990000"/>
                </a:solidFill>
                <a:latin typeface="+mj-lt"/>
                <a:ea typeface="+mj-ea"/>
                <a:cs typeface="+mj-cs"/>
              </a:rPr>
              <a:t>Don’t overanalyze this messy graph.  It shows the number of postings per month.  Each line represents a year.  As you can see, there is no “best month” to work on your job search.  It does appear that the end of the year seems slower.</a:t>
            </a:r>
          </a:p>
        </p:txBody>
      </p:sp>
      <p:sp>
        <p:nvSpPr>
          <p:cNvPr id="7" name="Title 1"/>
          <p:cNvSpPr txBox="1">
            <a:spLocks/>
          </p:cNvSpPr>
          <p:nvPr/>
        </p:nvSpPr>
        <p:spPr bwMode="auto">
          <a:xfrm>
            <a:off x="519113" y="4443413"/>
            <a:ext cx="7793037" cy="498475"/>
          </a:xfrm>
          <a:prstGeom prst="rect">
            <a:avLst/>
          </a:prstGeom>
          <a:noFill/>
          <a:ln w="9525">
            <a:noFill/>
            <a:miter lim="800000"/>
            <a:headEnd/>
            <a:tailEnd/>
          </a:ln>
        </p:spPr>
        <p:txBody>
          <a:bodyPr lIns="0" tIns="0" rIns="0" bIns="0">
            <a:prstTxWarp prst="textNoShape">
              <a:avLst/>
            </a:prstTxWarp>
          </a:bodyPr>
          <a:lstStyle/>
          <a:p>
            <a:pPr defTabSz="881063" eaLnBrk="0" hangingPunct="0">
              <a:defRPr/>
            </a:pPr>
            <a:r>
              <a:rPr lang="en-US" sz="1800" kern="0" dirty="0">
                <a:solidFill>
                  <a:srgbClr val="990000"/>
                </a:solidFill>
                <a:latin typeface="+mj-lt"/>
                <a:ea typeface="+mj-ea"/>
                <a:cs typeface="+mj-cs"/>
              </a:rPr>
              <a:t>BUT, when we look at jobs postings by quarter, we do see a trend up during Q4 and Q2 and trends down in Q1 and Q3. </a:t>
            </a:r>
          </a:p>
        </p:txBody>
      </p:sp>
      <p:graphicFrame>
        <p:nvGraphicFramePr>
          <p:cNvPr id="8" name="Chart 7"/>
          <p:cNvGraphicFramePr>
            <a:graphicFrameLocks/>
          </p:cNvGraphicFramePr>
          <p:nvPr/>
        </p:nvGraphicFramePr>
        <p:xfrm>
          <a:off x="405606" y="5091906"/>
          <a:ext cx="8343900" cy="200580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5"/>
          <p:cNvSpPr>
            <a:spLocks noGrp="1" noChangeArrowheads="1"/>
          </p:cNvSpPr>
          <p:nvPr>
            <p:ph type="title"/>
          </p:nvPr>
        </p:nvSpPr>
        <p:spPr>
          <a:xfrm>
            <a:off x="328613" y="257175"/>
            <a:ext cx="6210300" cy="496888"/>
          </a:xfrm>
        </p:spPr>
        <p:txBody>
          <a:bodyPr/>
          <a:lstStyle/>
          <a:p>
            <a:r>
              <a:rPr lang="en-US" sz="2800" smtClean="0">
                <a:solidFill>
                  <a:srgbClr val="D16E19"/>
                </a:solidFill>
                <a:ea typeface="ＭＳ Ｐゴシック" charset="-128"/>
                <a:cs typeface="ＭＳ Ｐゴシック" charset="-128"/>
              </a:rPr>
              <a:t>Recommendations for Jobseekers</a:t>
            </a:r>
          </a:p>
        </p:txBody>
      </p:sp>
      <p:sp>
        <p:nvSpPr>
          <p:cNvPr id="58370" name="Rectangle 3"/>
          <p:cNvSpPr>
            <a:spLocks noGrp="1" noChangeArrowheads="1"/>
          </p:cNvSpPr>
          <p:nvPr>
            <p:ph type="body" sz="half" idx="1"/>
          </p:nvPr>
        </p:nvSpPr>
        <p:spPr>
          <a:xfrm>
            <a:off x="304800" y="914400"/>
            <a:ext cx="9220200" cy="6172200"/>
          </a:xfrm>
        </p:spPr>
        <p:txBody>
          <a:bodyPr/>
          <a:lstStyle/>
          <a:p>
            <a:pPr>
              <a:lnSpc>
                <a:spcPct val="90000"/>
              </a:lnSpc>
              <a:buFont typeface="Verdana" charset="0"/>
              <a:buNone/>
            </a:pPr>
            <a:r>
              <a:rPr lang="en-US" sz="2000" smtClean="0">
                <a:solidFill>
                  <a:srgbClr val="553919"/>
                </a:solidFill>
                <a:ea typeface="ＭＳ Ｐゴシック" charset="-128"/>
                <a:cs typeface="ＭＳ Ｐゴシック" charset="-128"/>
              </a:rPr>
              <a:t>If you can’t get that internal CSR corporate job you are seeking:</a:t>
            </a:r>
          </a:p>
          <a:p>
            <a:pPr>
              <a:lnSpc>
                <a:spcPct val="90000"/>
              </a:lnSpc>
            </a:pPr>
            <a:r>
              <a:rPr lang="en-US" sz="1800" smtClean="0">
                <a:solidFill>
                  <a:srgbClr val="993300"/>
                </a:solidFill>
                <a:ea typeface="ＭＳ Ｐゴシック" charset="-128"/>
                <a:cs typeface="ＭＳ Ｐゴシック" charset="-128"/>
              </a:rPr>
              <a:t>Take a tangentially-related job in another corporate function</a:t>
            </a:r>
          </a:p>
          <a:p>
            <a:pPr>
              <a:lnSpc>
                <a:spcPct val="90000"/>
              </a:lnSpc>
            </a:pPr>
            <a:r>
              <a:rPr lang="en-US" sz="1800" smtClean="0">
                <a:solidFill>
                  <a:srgbClr val="993300"/>
                </a:solidFill>
                <a:ea typeface="ＭＳ Ｐゴシック" charset="-128"/>
                <a:cs typeface="ＭＳ Ｐゴシック" charset="-128"/>
              </a:rPr>
              <a:t>Look for jobs that include some aspect of CSR, even it they don’t have “CSR” in the title</a:t>
            </a:r>
          </a:p>
          <a:p>
            <a:pPr>
              <a:lnSpc>
                <a:spcPct val="90000"/>
              </a:lnSpc>
            </a:pPr>
            <a:r>
              <a:rPr lang="en-US" sz="1800" smtClean="0">
                <a:solidFill>
                  <a:srgbClr val="993300"/>
                </a:solidFill>
                <a:ea typeface="ＭＳ Ｐゴシック" charset="-128"/>
                <a:cs typeface="ＭＳ Ｐゴシック" charset="-128"/>
              </a:rPr>
              <a:t>Develop in-house experience as a change agent building support across teams</a:t>
            </a:r>
          </a:p>
          <a:p>
            <a:pPr>
              <a:lnSpc>
                <a:spcPct val="90000"/>
              </a:lnSpc>
            </a:pPr>
            <a:r>
              <a:rPr lang="en-US" sz="1800" smtClean="0">
                <a:solidFill>
                  <a:srgbClr val="993300"/>
                </a:solidFill>
                <a:ea typeface="ＭＳ Ｐゴシック" charset="-128"/>
                <a:cs typeface="ＭＳ Ｐゴシック" charset="-128"/>
              </a:rPr>
              <a:t>Try looking in the service or independent category</a:t>
            </a:r>
          </a:p>
          <a:p>
            <a:pPr>
              <a:lnSpc>
                <a:spcPct val="90000"/>
              </a:lnSpc>
              <a:buFont typeface="Verdana" charset="0"/>
              <a:buNone/>
            </a:pPr>
            <a:endParaRPr lang="en-US" sz="800" smtClean="0">
              <a:solidFill>
                <a:srgbClr val="993300"/>
              </a:solidFill>
              <a:ea typeface="ＭＳ Ｐゴシック" charset="-128"/>
              <a:cs typeface="ＭＳ Ｐゴシック" charset="-128"/>
            </a:endParaRPr>
          </a:p>
          <a:p>
            <a:pPr>
              <a:lnSpc>
                <a:spcPct val="90000"/>
              </a:lnSpc>
              <a:buFont typeface="Verdana" charset="0"/>
              <a:buNone/>
            </a:pPr>
            <a:r>
              <a:rPr lang="en-US" sz="2000" smtClean="0">
                <a:solidFill>
                  <a:srgbClr val="553919"/>
                </a:solidFill>
                <a:ea typeface="ＭＳ Ｐゴシック" charset="-128"/>
                <a:cs typeface="ＭＳ Ｐゴシック" charset="-128"/>
              </a:rPr>
              <a:t>Resources:</a:t>
            </a:r>
          </a:p>
          <a:p>
            <a:pPr>
              <a:lnSpc>
                <a:spcPct val="90000"/>
              </a:lnSpc>
              <a:buFont typeface="Verdana" charset="0"/>
              <a:buNone/>
            </a:pPr>
            <a:r>
              <a:rPr lang="en-US" sz="1800" smtClean="0">
                <a:solidFill>
                  <a:srgbClr val="993300"/>
                </a:solidFill>
                <a:ea typeface="ＭＳ Ｐゴシック" charset="-128"/>
                <a:cs typeface="ＭＳ Ｐゴシック" charset="-128"/>
              </a:rPr>
              <a:t>Follow Sustainability Recruiting to obtain updates on jobs that cross our desk: </a:t>
            </a:r>
          </a:p>
          <a:p>
            <a:pPr lvl="1">
              <a:lnSpc>
                <a:spcPct val="90000"/>
              </a:lnSpc>
            </a:pPr>
            <a:r>
              <a:rPr lang="en-US" sz="1800" smtClean="0">
                <a:solidFill>
                  <a:srgbClr val="993300"/>
                </a:solidFill>
              </a:rPr>
              <a:t>Twitter </a:t>
            </a:r>
            <a:r>
              <a:rPr lang="en-US" sz="1800" u="sng" smtClean="0">
                <a:solidFill>
                  <a:srgbClr val="993300"/>
                </a:solidFill>
                <a:hlinkClick r:id="rId3"/>
              </a:rPr>
              <a:t>@ SustainableJobs</a:t>
            </a:r>
            <a:endParaRPr lang="en-US" sz="1800" smtClean="0">
              <a:solidFill>
                <a:srgbClr val="993300"/>
              </a:solidFill>
            </a:endParaRPr>
          </a:p>
          <a:p>
            <a:pPr lvl="1">
              <a:lnSpc>
                <a:spcPct val="90000"/>
              </a:lnSpc>
            </a:pPr>
            <a:r>
              <a:rPr lang="en-US" sz="1800" smtClean="0">
                <a:solidFill>
                  <a:srgbClr val="993300"/>
                </a:solidFill>
              </a:rPr>
              <a:t>Facebook fan page: </a:t>
            </a:r>
            <a:r>
              <a:rPr lang="en-US" sz="1800" u="sng" smtClean="0">
                <a:solidFill>
                  <a:srgbClr val="993300"/>
                </a:solidFill>
                <a:hlinkClick r:id="rId4"/>
              </a:rPr>
              <a:t>SustainabilityRecruiting</a:t>
            </a:r>
            <a:endParaRPr lang="en-US" sz="1800" smtClean="0">
              <a:solidFill>
                <a:srgbClr val="993300"/>
              </a:solidFill>
            </a:endParaRPr>
          </a:p>
          <a:p>
            <a:pPr lvl="1">
              <a:lnSpc>
                <a:spcPct val="90000"/>
              </a:lnSpc>
            </a:pPr>
            <a:r>
              <a:rPr lang="en-US" sz="1800" smtClean="0">
                <a:solidFill>
                  <a:srgbClr val="993300"/>
                </a:solidFill>
              </a:rPr>
              <a:t>LinkedIn: </a:t>
            </a:r>
            <a:r>
              <a:rPr lang="en-US" sz="1800" u="sng" smtClean="0">
                <a:solidFill>
                  <a:srgbClr val="993300"/>
                </a:solidFill>
                <a:hlinkClick r:id="rId5"/>
              </a:rPr>
              <a:t>ellenweinreb</a:t>
            </a:r>
            <a:endParaRPr lang="en-US" sz="1800" smtClean="0">
              <a:solidFill>
                <a:srgbClr val="993300"/>
              </a:solidFill>
            </a:endParaRPr>
          </a:p>
          <a:p>
            <a:pPr>
              <a:lnSpc>
                <a:spcPct val="90000"/>
              </a:lnSpc>
              <a:buFont typeface="Verdana" charset="0"/>
              <a:buNone/>
            </a:pPr>
            <a:endParaRPr lang="en-US" sz="800" smtClean="0">
              <a:solidFill>
                <a:srgbClr val="993300"/>
              </a:solidFill>
              <a:ea typeface="ＭＳ Ｐゴシック" charset="-128"/>
              <a:cs typeface="ＭＳ Ｐゴシック" charset="-128"/>
            </a:endParaRPr>
          </a:p>
          <a:p>
            <a:pPr>
              <a:lnSpc>
                <a:spcPct val="90000"/>
              </a:lnSpc>
              <a:buFont typeface="Verdana" charset="0"/>
              <a:buNone/>
            </a:pPr>
            <a:r>
              <a:rPr lang="en-US" sz="1800" smtClean="0">
                <a:solidFill>
                  <a:srgbClr val="993300"/>
                </a:solidFill>
                <a:ea typeface="ＭＳ Ｐゴシック" charset="-128"/>
                <a:cs typeface="ＭＳ Ｐゴシック" charset="-128"/>
              </a:rPr>
              <a:t>Check out the resources on Sustainability Recruiting’s website:</a:t>
            </a:r>
          </a:p>
          <a:p>
            <a:pPr lvl="1">
              <a:lnSpc>
                <a:spcPct val="90000"/>
              </a:lnSpc>
            </a:pPr>
            <a:r>
              <a:rPr lang="en-US" sz="1800" u="sng" smtClean="0">
                <a:solidFill>
                  <a:srgbClr val="993300"/>
                </a:solidFill>
                <a:hlinkClick r:id="rId6"/>
              </a:rPr>
              <a:t>Resume Upload</a:t>
            </a:r>
            <a:r>
              <a:rPr lang="en-US" sz="1800" smtClean="0">
                <a:solidFill>
                  <a:srgbClr val="993300"/>
                </a:solidFill>
                <a:hlinkClick r:id="rId6"/>
              </a:rPr>
              <a:t> </a:t>
            </a:r>
            <a:r>
              <a:rPr lang="en-US" sz="1800" smtClean="0">
                <a:solidFill>
                  <a:srgbClr val="993300"/>
                </a:solidFill>
              </a:rPr>
              <a:t>- Submit your resume to our database</a:t>
            </a:r>
            <a:endParaRPr lang="en-US" sz="1800" u="sng" smtClean="0">
              <a:solidFill>
                <a:srgbClr val="993300"/>
              </a:solidFill>
            </a:endParaRPr>
          </a:p>
          <a:p>
            <a:pPr lvl="1">
              <a:lnSpc>
                <a:spcPct val="90000"/>
              </a:lnSpc>
            </a:pPr>
            <a:r>
              <a:rPr lang="en-US" sz="1800" u="sng" smtClean="0">
                <a:solidFill>
                  <a:srgbClr val="993300"/>
                </a:solidFill>
                <a:hlinkClick r:id="rId7"/>
              </a:rPr>
              <a:t>CSR Jobs Sites</a:t>
            </a:r>
            <a:r>
              <a:rPr lang="en-US" sz="1800" smtClean="0">
                <a:solidFill>
                  <a:srgbClr val="993300"/>
                </a:solidFill>
              </a:rPr>
              <a:t> - Access links to over 50 job sites where you will find postings for current openings</a:t>
            </a:r>
          </a:p>
          <a:p>
            <a:pPr lvl="1">
              <a:lnSpc>
                <a:spcPct val="90000"/>
              </a:lnSpc>
            </a:pPr>
            <a:r>
              <a:rPr lang="en-US" sz="1800" u="sng" smtClean="0">
                <a:solidFill>
                  <a:srgbClr val="993300"/>
                </a:solidFill>
                <a:hlinkClick r:id="rId8"/>
              </a:rPr>
              <a:t>FAQs </a:t>
            </a:r>
            <a:r>
              <a:rPr lang="en-US" sz="1800" smtClean="0">
                <a:solidFill>
                  <a:srgbClr val="993300"/>
                </a:solidFill>
              </a:rPr>
              <a:t>- Find general advice for CSR jobseekers</a:t>
            </a:r>
          </a:p>
          <a:p>
            <a:pPr lvl="1">
              <a:lnSpc>
                <a:spcPct val="90000"/>
              </a:lnSpc>
            </a:pPr>
            <a:r>
              <a:rPr lang="en-US" sz="1800" u="sng" smtClean="0">
                <a:solidFill>
                  <a:srgbClr val="993300"/>
                </a:solidFill>
                <a:hlinkClick r:id="rId9"/>
              </a:rPr>
              <a:t>Research And Info</a:t>
            </a:r>
            <a:r>
              <a:rPr lang="en-US" sz="1800" smtClean="0">
                <a:solidFill>
                  <a:srgbClr val="993300"/>
                </a:solidFill>
              </a:rPr>
              <a:t> - View previous </a:t>
            </a:r>
            <a:r>
              <a:rPr lang="en-US" sz="1800" i="1" smtClean="0">
                <a:solidFill>
                  <a:srgbClr val="993300"/>
                </a:solidFill>
              </a:rPr>
              <a:t>CSR Jobs Reports</a:t>
            </a:r>
            <a:endParaRPr lang="en-US" sz="1800" smtClean="0">
              <a:solidFill>
                <a:srgbClr val="993300"/>
              </a:solidFill>
            </a:endParaRPr>
          </a:p>
        </p:txBody>
      </p:sp>
      <p:sp>
        <p:nvSpPr>
          <p:cNvPr id="58371" name="Slide Number Placeholder 4"/>
          <p:cNvSpPr>
            <a:spLocks noGrp="1"/>
          </p:cNvSpPr>
          <p:nvPr>
            <p:ph type="sldNum" sz="quarter" idx="10"/>
          </p:nvPr>
        </p:nvSpPr>
        <p:spPr>
          <a:noFill/>
        </p:spPr>
        <p:txBody>
          <a:bodyPr/>
          <a:lstStyle/>
          <a:p>
            <a:pPr defTabSz="881063"/>
            <a:fld id="{C897CF32-0E5E-482D-95A3-87B3BFE352C3}" type="slidenum">
              <a:rPr smtClean="0">
                <a:solidFill>
                  <a:srgbClr val="A05404"/>
                </a:solidFill>
                <a:latin typeface="Verdana" charset="0"/>
                <a:ea typeface="ＭＳ Ｐゴシック" charset="-128"/>
                <a:cs typeface="ＭＳ Ｐゴシック" charset="-128"/>
              </a:rPr>
              <a:pPr defTabSz="881063"/>
              <a:t>24</a:t>
            </a:fld>
            <a:endParaRPr smtClean="0">
              <a:solidFill>
                <a:srgbClr val="A05404"/>
              </a:solidFill>
              <a:latin typeface="Verdana" charset="0"/>
              <a:ea typeface="ＭＳ Ｐゴシック" charset="-128"/>
              <a:cs typeface="ＭＳ Ｐゴシック" charset="-128"/>
            </a:endParaRPr>
          </a:p>
        </p:txBody>
      </p:sp>
      <p:pic>
        <p:nvPicPr>
          <p:cNvPr id="58372" name="Picture 4" descr="http://img1.gwallet.com/img/img/ico-l-twitter_01.png">
            <a:hlinkClick r:id="rId10"/>
          </p:cNvPr>
          <p:cNvPicPr>
            <a:picLocks noChangeAspect="1" noChangeArrowheads="1"/>
          </p:cNvPicPr>
          <p:nvPr/>
        </p:nvPicPr>
        <p:blipFill>
          <a:blip r:embed="rId11" cstate="print"/>
          <a:srcRect/>
          <a:stretch>
            <a:fillRect/>
          </a:stretch>
        </p:blipFill>
        <p:spPr bwMode="auto">
          <a:xfrm>
            <a:off x="6292850" y="4078288"/>
            <a:ext cx="647700" cy="647700"/>
          </a:xfrm>
          <a:prstGeom prst="rect">
            <a:avLst/>
          </a:prstGeom>
          <a:noFill/>
          <a:ln w="9525">
            <a:noFill/>
            <a:miter lim="800000"/>
            <a:headEnd/>
            <a:tailEnd/>
          </a:ln>
        </p:spPr>
      </p:pic>
      <p:pic>
        <p:nvPicPr>
          <p:cNvPr id="58373" name="Picture 5" descr="http://img1.gwallet.com/img/img/ico-l-facebook_01.png">
            <a:hlinkClick r:id="rId4"/>
          </p:cNvPr>
          <p:cNvPicPr>
            <a:picLocks noChangeAspect="1" noChangeArrowheads="1"/>
          </p:cNvPicPr>
          <p:nvPr/>
        </p:nvPicPr>
        <p:blipFill>
          <a:blip r:embed="rId12" cstate="print"/>
          <a:srcRect/>
          <a:stretch>
            <a:fillRect/>
          </a:stretch>
        </p:blipFill>
        <p:spPr bwMode="auto">
          <a:xfrm>
            <a:off x="7507288" y="4078288"/>
            <a:ext cx="647700" cy="647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smtClean="0">
                <a:solidFill>
                  <a:srgbClr val="A05404"/>
                </a:solidFill>
                <a:ea typeface="ＭＳ Ｐゴシック" charset="-128"/>
                <a:cs typeface="ＭＳ Ｐゴシック" charset="-128"/>
              </a:rPr>
              <a:t>About Sustainability Recruiting</a:t>
            </a:r>
            <a:endParaRPr lang="en-US" smtClean="0">
              <a:solidFill>
                <a:srgbClr val="A05404"/>
              </a:solidFill>
              <a:ea typeface="ＭＳ Ｐゴシック" charset="-128"/>
              <a:cs typeface="ＭＳ Ｐゴシック" charset="-128"/>
            </a:endParaRPr>
          </a:p>
        </p:txBody>
      </p:sp>
      <p:sp>
        <p:nvSpPr>
          <p:cNvPr id="60419" name="Slide Number Placeholder 3"/>
          <p:cNvSpPr>
            <a:spLocks noGrp="1"/>
          </p:cNvSpPr>
          <p:nvPr>
            <p:ph type="sldNum" sz="quarter" idx="10"/>
          </p:nvPr>
        </p:nvSpPr>
        <p:spPr>
          <a:noFill/>
        </p:spPr>
        <p:txBody>
          <a:bodyPr/>
          <a:lstStyle/>
          <a:p>
            <a:fld id="{44C0BEB4-DDBD-44FE-9C96-959A86509853}" type="slidenum">
              <a:rPr smtClean="0">
                <a:latin typeface="Verdana" charset="0"/>
                <a:ea typeface="ＭＳ Ｐゴシック" charset="-128"/>
                <a:cs typeface="ＭＳ Ｐゴシック" charset="-128"/>
              </a:rPr>
              <a:pPr/>
              <a:t>25</a:t>
            </a:fld>
            <a:endParaRPr smtClean="0">
              <a:latin typeface="Verdana" charset="0"/>
              <a:ea typeface="ＭＳ Ｐゴシック" charset="-128"/>
              <a:cs typeface="ＭＳ Ｐゴシック" charset="-128"/>
            </a:endParaRPr>
          </a:p>
        </p:txBody>
      </p:sp>
      <p:sp>
        <p:nvSpPr>
          <p:cNvPr id="60418" name="Content Placeholder 7"/>
          <p:cNvSpPr>
            <a:spLocks noGrp="1"/>
          </p:cNvSpPr>
          <p:nvPr>
            <p:ph idx="4294967295"/>
          </p:nvPr>
        </p:nvSpPr>
        <p:spPr>
          <a:xfrm>
            <a:off x="2720167" y="4267200"/>
            <a:ext cx="6786610" cy="2819400"/>
          </a:xfrm>
        </p:spPr>
        <p:txBody>
          <a:bodyPr/>
          <a:lstStyle/>
          <a:p>
            <a:pPr marL="0" indent="0">
              <a:buFont typeface="Verdana" charset="0"/>
              <a:buNone/>
            </a:pPr>
            <a:r>
              <a:rPr lang="en-US" sz="1600" dirty="0" smtClean="0">
                <a:solidFill>
                  <a:srgbClr val="D16E19"/>
                </a:solidFill>
                <a:ea typeface="ＭＳ Ｐゴシック" charset="-128"/>
                <a:cs typeface="ＭＳ Ｐゴシック" charset="-128"/>
              </a:rPr>
              <a:t>Ellen Weinreb is a corporate social responsibility (CSR)/ sustainability professional with more than 13 years experience consulting and recruiting. Her clients include Levi Strauss, Clorox, Hewlett Packard, Nike and the World Bank. As a consultant, Ellen drew on her undergraduate training in economics and her master’s program at Yale’s School of Management to support her clients in creating and implementing their corporate social responsibility functions. Through this experience, Ellen gained a deep understanding of the skills and expertise that are needed to develop successful sustainability strategies and related organizational structures. </a:t>
            </a:r>
          </a:p>
        </p:txBody>
      </p:sp>
      <p:sp>
        <p:nvSpPr>
          <p:cNvPr id="60420" name="Title 1"/>
          <p:cNvSpPr txBox="1">
            <a:spLocks/>
          </p:cNvSpPr>
          <p:nvPr/>
        </p:nvSpPr>
        <p:spPr bwMode="auto">
          <a:xfrm>
            <a:off x="434150" y="3720306"/>
            <a:ext cx="7793038" cy="381000"/>
          </a:xfrm>
          <a:prstGeom prst="rect">
            <a:avLst/>
          </a:prstGeom>
          <a:noFill/>
          <a:ln w="9525">
            <a:noFill/>
            <a:miter lim="800000"/>
            <a:headEnd/>
            <a:tailEnd/>
          </a:ln>
        </p:spPr>
        <p:txBody>
          <a:bodyPr lIns="0" tIns="0" rIns="0" bIns="0">
            <a:prstTxWarp prst="textNoShape">
              <a:avLst/>
            </a:prstTxWarp>
          </a:bodyPr>
          <a:lstStyle/>
          <a:p>
            <a:pPr defTabSz="881063" eaLnBrk="0" hangingPunct="0"/>
            <a:r>
              <a:rPr lang="en-US" sz="2800" dirty="0">
                <a:solidFill>
                  <a:srgbClr val="D16E19"/>
                </a:solidFill>
              </a:rPr>
              <a:t>About Ellen Weinreb</a:t>
            </a:r>
            <a:endParaRPr lang="en-US" sz="3200" dirty="0">
              <a:solidFill>
                <a:srgbClr val="D16E19"/>
              </a:solidFill>
            </a:endParaRPr>
          </a:p>
        </p:txBody>
      </p:sp>
      <p:pic>
        <p:nvPicPr>
          <p:cNvPr id="60421" name="Picture 6" descr="Ellen.gif"/>
          <p:cNvPicPr>
            <a:picLocks noChangeAspect="1"/>
          </p:cNvPicPr>
          <p:nvPr/>
        </p:nvPicPr>
        <p:blipFill>
          <a:blip r:embed="rId3" cstate="print"/>
          <a:srcRect/>
          <a:stretch>
            <a:fillRect/>
          </a:stretch>
        </p:blipFill>
        <p:spPr bwMode="auto">
          <a:xfrm>
            <a:off x="609600" y="4648200"/>
            <a:ext cx="1600200" cy="1768475"/>
          </a:xfrm>
          <a:prstGeom prst="rect">
            <a:avLst/>
          </a:prstGeom>
          <a:noFill/>
          <a:ln w="9525">
            <a:noFill/>
            <a:miter lim="800000"/>
            <a:headEnd/>
            <a:tailEnd/>
          </a:ln>
        </p:spPr>
      </p:pic>
      <p:sp>
        <p:nvSpPr>
          <p:cNvPr id="60422" name="Content Placeholder 7"/>
          <p:cNvSpPr txBox="1">
            <a:spLocks/>
          </p:cNvSpPr>
          <p:nvPr/>
        </p:nvSpPr>
        <p:spPr bwMode="auto">
          <a:xfrm>
            <a:off x="362712" y="862786"/>
            <a:ext cx="8929750" cy="2514600"/>
          </a:xfrm>
          <a:prstGeom prst="rect">
            <a:avLst/>
          </a:prstGeom>
          <a:noFill/>
          <a:ln w="9525">
            <a:noFill/>
            <a:miter lim="800000"/>
            <a:headEnd/>
            <a:tailEnd/>
          </a:ln>
        </p:spPr>
        <p:txBody>
          <a:bodyPr lIns="46788" tIns="46788" rIns="46788" bIns="46788">
            <a:prstTxWarp prst="textNoShape">
              <a:avLst/>
            </a:prstTxWarp>
          </a:bodyPr>
          <a:lstStyle/>
          <a:p>
            <a:pPr defTabSz="981075" eaLnBrk="0" hangingPunct="0">
              <a:spcBef>
                <a:spcPct val="40000"/>
              </a:spcBef>
              <a:buClr>
                <a:schemeClr val="tx1"/>
              </a:buClr>
            </a:pPr>
            <a:r>
              <a:rPr lang="en-US" sz="1600" dirty="0">
                <a:solidFill>
                  <a:srgbClr val="A05404"/>
                </a:solidFill>
              </a:rPr>
              <a:t>Sustainability Recruiting is an executive-retained search firm focusing on </a:t>
            </a:r>
            <a:r>
              <a:rPr lang="en-US" sz="1600" dirty="0" smtClean="0">
                <a:solidFill>
                  <a:srgbClr val="A05404"/>
                </a:solidFill>
              </a:rPr>
              <a:t>sustainability</a:t>
            </a:r>
            <a:r>
              <a:rPr lang="en-US" sz="1600" dirty="0">
                <a:solidFill>
                  <a:srgbClr val="A05404"/>
                </a:solidFill>
              </a:rPr>
              <a:t>, corporate social responsibility (CSR) and corporate citizenship searches. Sustainability Recruiting prides itself on its insights and knowledge of the sustainability professional, particularly related to their challenges in creating sustainability programs, related organizational structures and in developing senior level support, processes and systems. Our clients range from large, multinational corporations—including Sears Holdings and Vi-Jon, Inc. —to start-ups and mid-sized enterprises—such as, Sungevity, Sea Change Foundation, New Leaf Paper and Calvert Investments. To discuss your future hiring needs, contact Ellen Weinreb, CEO, directly at ellen (at) </a:t>
            </a:r>
            <a:r>
              <a:rPr lang="en-US" sz="1600" dirty="0" err="1">
                <a:solidFill>
                  <a:srgbClr val="A05404"/>
                </a:solidFill>
              </a:rPr>
              <a:t>ellenweinreb</a:t>
            </a:r>
            <a:r>
              <a:rPr lang="en-US" sz="1600" dirty="0">
                <a:solidFill>
                  <a:srgbClr val="A05404"/>
                </a:solidFill>
              </a:rPr>
              <a:t> (dot) com.</a:t>
            </a:r>
            <a:r>
              <a:rPr lang="en-US" sz="1600" dirty="0">
                <a:solidFill>
                  <a:srgbClr val="666633"/>
                </a:solidFill>
              </a:rPr>
              <a:t/>
            </a:r>
            <a:br>
              <a:rPr lang="en-US" sz="1600" dirty="0">
                <a:solidFill>
                  <a:srgbClr val="666633"/>
                </a:solidFill>
              </a:rPr>
            </a:br>
            <a:endParaRPr lang="en-US" sz="14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Gratitude</a:t>
            </a:r>
            <a:endParaRPr lang="en-US" smtClean="0">
              <a:solidFill>
                <a:srgbClr val="D16E19"/>
              </a:solidFill>
              <a:ea typeface="ＭＳ Ｐゴシック" charset="-128"/>
              <a:cs typeface="ＭＳ Ｐゴシック" charset="-128"/>
            </a:endParaRPr>
          </a:p>
        </p:txBody>
      </p:sp>
      <p:sp>
        <p:nvSpPr>
          <p:cNvPr id="15362" name="Slide Number Placeholder 2"/>
          <p:cNvSpPr txBox="1">
            <a:spLocks noGrp="1"/>
          </p:cNvSpPr>
          <p:nvPr/>
        </p:nvSpPr>
        <p:spPr bwMode="auto">
          <a:xfrm>
            <a:off x="9055100" y="6900863"/>
            <a:ext cx="303213" cy="331787"/>
          </a:xfrm>
          <a:prstGeom prst="rect">
            <a:avLst/>
          </a:prstGeom>
          <a:noFill/>
          <a:ln w="9525">
            <a:noFill/>
            <a:miter lim="800000"/>
            <a:headEnd/>
            <a:tailEnd/>
          </a:ln>
        </p:spPr>
        <p:txBody>
          <a:bodyPr wrap="none" lIns="0" tIns="44306" rIns="0" bIns="44306" anchor="ctr">
            <a:prstTxWarp prst="textNoShape">
              <a:avLst/>
            </a:prstTxWarp>
          </a:bodyPr>
          <a:lstStyle/>
          <a:p>
            <a:pPr defTabSz="881063" eaLnBrk="0" hangingPunct="0"/>
            <a:fld id="{A2BAA9A0-B423-4098-8F7F-91A0706F31A9}" type="slidenum">
              <a:rPr sz="1000" noProof="1"/>
              <a:pPr defTabSz="881063" eaLnBrk="0" hangingPunct="0"/>
              <a:t>3</a:t>
            </a:fld>
            <a:endParaRPr sz="1000" noProof="1"/>
          </a:p>
        </p:txBody>
      </p:sp>
      <p:sp>
        <p:nvSpPr>
          <p:cNvPr id="15363" name="KMA1B2C360:R001:C001"/>
          <p:cNvSpPr>
            <a:spLocks noChangeArrowheads="1"/>
          </p:cNvSpPr>
          <p:nvPr>
            <p:custDataLst>
              <p:tags r:id="rId3"/>
            </p:custDataLst>
          </p:nvPr>
        </p:nvSpPr>
        <p:spPr bwMode="auto">
          <a:xfrm>
            <a:off x="434150" y="1005662"/>
            <a:ext cx="8597900" cy="5584825"/>
          </a:xfrm>
          <a:prstGeom prst="rect">
            <a:avLst/>
          </a:prstGeom>
          <a:noFill/>
          <a:ln w="19050">
            <a:noFill/>
            <a:miter lim="800000"/>
            <a:headEnd/>
            <a:tailEnd/>
          </a:ln>
        </p:spPr>
        <p:txBody>
          <a:bodyPr lIns="45720" tIns="46800" rIns="45720" bIns="46800">
            <a:prstTxWarp prst="textNoShape">
              <a:avLst/>
            </a:prstTxWarp>
          </a:bodyPr>
          <a:lstStyle/>
          <a:p>
            <a:pPr defTabSz="981075" eaLnBrk="0" hangingPunct="0">
              <a:spcBef>
                <a:spcPct val="40000"/>
              </a:spcBef>
              <a:buClr>
                <a:schemeClr val="tx1"/>
              </a:buClr>
            </a:pPr>
            <a:r>
              <a:rPr lang="en-US" sz="1800" dirty="0" smtClean="0"/>
              <a:t>Many </a:t>
            </a:r>
            <a:r>
              <a:rPr lang="en-US" sz="1800" dirty="0"/>
              <a:t>thanks to the partners and supporters of Sustainability Recruiting for their input to this </a:t>
            </a:r>
            <a:r>
              <a:rPr lang="en-US" sz="1800" i="1" dirty="0"/>
              <a:t>CSR Jobs Report</a:t>
            </a:r>
            <a:r>
              <a:rPr lang="en-US" sz="1800" dirty="0"/>
              <a:t>; in particular thanks to:</a:t>
            </a:r>
          </a:p>
          <a:p>
            <a:pPr defTabSz="981075" eaLnBrk="0" hangingPunct="0">
              <a:spcBef>
                <a:spcPct val="40000"/>
              </a:spcBef>
              <a:buClr>
                <a:schemeClr val="tx1"/>
              </a:buClr>
            </a:pPr>
            <a:endParaRPr lang="en-US" sz="1800" dirty="0"/>
          </a:p>
          <a:p>
            <a:pPr marL="631825" lvl="1" indent="-174625" defTabSz="981075" eaLnBrk="0" hangingPunct="0">
              <a:spcBef>
                <a:spcPct val="40000"/>
              </a:spcBef>
              <a:buClr>
                <a:schemeClr val="tx1"/>
              </a:buClr>
              <a:buFont typeface="Arial" charset="0"/>
              <a:buChar char="•"/>
            </a:pPr>
            <a:r>
              <a:rPr lang="en-US" sz="1800" b="1" dirty="0"/>
              <a:t>Aron Cramer </a:t>
            </a:r>
            <a:r>
              <a:rPr lang="en-US" sz="1800" dirty="0"/>
              <a:t>for creating Business for Social Responsibility’s (BSR’s) </a:t>
            </a:r>
            <a:r>
              <a:rPr lang="en-US" sz="1800" i="1" dirty="0"/>
              <a:t>CSR Jobs Page</a:t>
            </a:r>
            <a:endParaRPr lang="en-US" sz="1800" b="1" dirty="0"/>
          </a:p>
          <a:p>
            <a:pPr marL="631825" lvl="1" indent="-174625" defTabSz="981075" eaLnBrk="0" hangingPunct="0">
              <a:spcBef>
                <a:spcPct val="40000"/>
              </a:spcBef>
              <a:buClr>
                <a:schemeClr val="tx1"/>
              </a:buClr>
              <a:buFont typeface="Arial" charset="0"/>
              <a:buChar char="•"/>
            </a:pPr>
            <a:r>
              <a:rPr lang="en-US" sz="1800" b="1" dirty="0"/>
              <a:t>Michaela Hayes</a:t>
            </a:r>
            <a:r>
              <a:rPr lang="en-US" sz="1800" b="1" dirty="0">
                <a:solidFill>
                  <a:srgbClr val="CC0000"/>
                </a:solidFill>
              </a:rPr>
              <a:t> </a:t>
            </a:r>
            <a:r>
              <a:rPr lang="en-US" sz="1800" dirty="0"/>
              <a:t>for her talented writing</a:t>
            </a:r>
          </a:p>
          <a:p>
            <a:pPr marL="631825" lvl="1" indent="-174625" defTabSz="981075" eaLnBrk="0" hangingPunct="0">
              <a:spcBef>
                <a:spcPct val="40000"/>
              </a:spcBef>
              <a:buClr>
                <a:schemeClr val="tx1"/>
              </a:buClr>
              <a:buFont typeface="Arial" charset="0"/>
              <a:buChar char="•"/>
            </a:pPr>
            <a:r>
              <a:rPr lang="en-US" sz="1800" b="1" dirty="0"/>
              <a:t>Katie Kross </a:t>
            </a:r>
            <a:r>
              <a:rPr lang="en-US" sz="1800" dirty="0"/>
              <a:t>for her book, </a:t>
            </a:r>
            <a:r>
              <a:rPr lang="en-US" sz="1800" i="1" u="sng" dirty="0">
                <a:hlinkClick r:id="rId6"/>
              </a:rPr>
              <a:t>A Resource Guide for MBA Careers in Sustainability</a:t>
            </a:r>
            <a:r>
              <a:rPr lang="en-US" sz="1800" dirty="0"/>
              <a:t>, an important contribution to jobseekers  </a:t>
            </a:r>
          </a:p>
          <a:p>
            <a:pPr marL="631825" lvl="1" indent="-174625" defTabSz="981075" eaLnBrk="0" hangingPunct="0">
              <a:spcBef>
                <a:spcPct val="40000"/>
              </a:spcBef>
              <a:buClr>
                <a:schemeClr val="tx1"/>
              </a:buClr>
              <a:buFont typeface="Arial" charset="0"/>
              <a:buChar char="•"/>
            </a:pPr>
            <a:r>
              <a:rPr lang="en-US" sz="1800" b="1" dirty="0"/>
              <a:t>Liz Maw</a:t>
            </a:r>
            <a:r>
              <a:rPr lang="en-US" sz="1800" dirty="0"/>
              <a:t> of Net Impact, who partnered on the previous CSR Jobs report</a:t>
            </a:r>
          </a:p>
          <a:p>
            <a:pPr marL="631825" lvl="1" indent="-174625" defTabSz="981075" eaLnBrk="0" hangingPunct="0">
              <a:spcBef>
                <a:spcPct val="40000"/>
              </a:spcBef>
              <a:buClr>
                <a:schemeClr val="tx1"/>
              </a:buClr>
              <a:buFont typeface="Arial" charset="0"/>
              <a:buChar char="•"/>
            </a:pPr>
            <a:r>
              <a:rPr lang="en-US" sz="1800" b="1" dirty="0"/>
              <a:t>Lisa Neuberger </a:t>
            </a:r>
            <a:r>
              <a:rPr lang="en-US" sz="1800" dirty="0"/>
              <a:t>for her recommendations</a:t>
            </a:r>
          </a:p>
          <a:p>
            <a:pPr marL="631825" lvl="1" indent="-174625" defTabSz="981075" eaLnBrk="0" hangingPunct="0">
              <a:spcBef>
                <a:spcPct val="40000"/>
              </a:spcBef>
              <a:buClr>
                <a:schemeClr val="tx1"/>
              </a:buClr>
              <a:buFont typeface="Arial" charset="0"/>
              <a:buChar char="•"/>
            </a:pPr>
            <a:r>
              <a:rPr lang="en-US" sz="1800" b="1" dirty="0"/>
              <a:t>Christopher Pinney</a:t>
            </a:r>
            <a:r>
              <a:rPr lang="en-US" sz="1800" dirty="0"/>
              <a:t> for excellent advice on improving the methodology going forward and for developing the CSR competency framework</a:t>
            </a:r>
          </a:p>
          <a:p>
            <a:pPr marL="631825" lvl="1" indent="-174625" defTabSz="981075" eaLnBrk="0" hangingPunct="0">
              <a:spcBef>
                <a:spcPct val="40000"/>
              </a:spcBef>
              <a:buClr>
                <a:schemeClr val="tx1"/>
              </a:buClr>
              <a:buFont typeface="Arial" charset="0"/>
              <a:buChar char="•"/>
            </a:pPr>
            <a:r>
              <a:rPr lang="en-US" sz="1800" b="1" dirty="0"/>
              <a:t>Dave Stangis </a:t>
            </a:r>
            <a:r>
              <a:rPr lang="en-US" sz="1800" dirty="0"/>
              <a:t>for insights about employers and jobseekers </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Table of Contents</a:t>
            </a:r>
            <a:endParaRPr lang="en-US" sz="4400" smtClean="0">
              <a:solidFill>
                <a:srgbClr val="D16E19"/>
              </a:solidFill>
              <a:ea typeface="ＭＳ Ｐゴシック" charset="-128"/>
              <a:cs typeface="ＭＳ Ｐゴシック" charset="-128"/>
            </a:endParaRPr>
          </a:p>
        </p:txBody>
      </p:sp>
      <p:sp>
        <p:nvSpPr>
          <p:cNvPr id="17410" name="Slide Number Placeholder 2"/>
          <p:cNvSpPr>
            <a:spLocks noGrp="1"/>
          </p:cNvSpPr>
          <p:nvPr>
            <p:ph type="sldNum" sz="quarter" idx="10"/>
          </p:nvPr>
        </p:nvSpPr>
        <p:spPr>
          <a:noFill/>
        </p:spPr>
        <p:txBody>
          <a:bodyPr/>
          <a:lstStyle/>
          <a:p>
            <a:pPr defTabSz="881063"/>
            <a:fld id="{A07E9517-81FF-45BE-B1E6-710948B657E2}" type="slidenum">
              <a:rPr smtClean="0">
                <a:latin typeface="Verdana" charset="0"/>
                <a:ea typeface="ＭＳ Ｐゴシック" charset="-128"/>
                <a:cs typeface="ＭＳ Ｐゴシック" charset="-128"/>
              </a:rPr>
              <a:pPr defTabSz="881063"/>
              <a:t>4</a:t>
            </a:fld>
            <a:endParaRPr smtClean="0">
              <a:latin typeface="Verdana" charset="0"/>
              <a:ea typeface="ＭＳ Ｐゴシック" charset="-128"/>
              <a:cs typeface="ＭＳ Ｐゴシック" charset="-128"/>
            </a:endParaRPr>
          </a:p>
        </p:txBody>
      </p:sp>
      <p:sp>
        <p:nvSpPr>
          <p:cNvPr id="17411" name="KMA1B2C360:R001:C001"/>
          <p:cNvSpPr>
            <a:spLocks noChangeArrowheads="1"/>
          </p:cNvSpPr>
          <p:nvPr>
            <p:custDataLst>
              <p:tags r:id="rId3"/>
            </p:custDataLst>
          </p:nvPr>
        </p:nvSpPr>
        <p:spPr bwMode="auto">
          <a:xfrm>
            <a:off x="685800" y="762000"/>
            <a:ext cx="8274050" cy="6248400"/>
          </a:xfrm>
          <a:prstGeom prst="rect">
            <a:avLst/>
          </a:prstGeom>
          <a:noFill/>
          <a:ln w="19050">
            <a:noFill/>
            <a:miter lim="800000"/>
            <a:headEnd/>
            <a:tailEnd/>
          </a:ln>
        </p:spPr>
        <p:txBody>
          <a:bodyPr lIns="45720" tIns="46800" rIns="45720" bIns="46800">
            <a:prstTxWarp prst="textNoShape">
              <a:avLst/>
            </a:prstTxWarp>
          </a:bodyPr>
          <a:lstStyle/>
          <a:p>
            <a:pPr marL="190500" indent="-190500" defTabSz="981075" eaLnBrk="0" hangingPunct="0">
              <a:lnSpc>
                <a:spcPct val="150000"/>
              </a:lnSpc>
              <a:spcBef>
                <a:spcPct val="20000"/>
              </a:spcBef>
              <a:buClr>
                <a:schemeClr val="tx1"/>
              </a:buClr>
              <a:buFont typeface="Verdana" charset="0"/>
              <a:buChar char="•"/>
            </a:pPr>
            <a:endParaRPr lang="en-US" sz="2000" i="1"/>
          </a:p>
          <a:p>
            <a:pPr marL="190500" indent="-190500" defTabSz="981075" eaLnBrk="0" hangingPunct="0">
              <a:lnSpc>
                <a:spcPct val="150000"/>
              </a:lnSpc>
              <a:spcBef>
                <a:spcPct val="20000"/>
              </a:spcBef>
              <a:buClr>
                <a:schemeClr val="tx1"/>
              </a:buClr>
              <a:buFont typeface="Verdana" charset="0"/>
              <a:buChar char="•"/>
            </a:pPr>
            <a:r>
              <a:rPr lang="en-US" sz="2000" i="1"/>
              <a:t>Key Findings</a:t>
            </a:r>
          </a:p>
          <a:p>
            <a:pPr marL="190500" indent="-190500" defTabSz="981075" eaLnBrk="0" hangingPunct="0">
              <a:lnSpc>
                <a:spcPct val="150000"/>
              </a:lnSpc>
              <a:spcBef>
                <a:spcPct val="20000"/>
              </a:spcBef>
              <a:buClr>
                <a:schemeClr val="tx1"/>
              </a:buClr>
              <a:buFont typeface="Verdana" charset="0"/>
              <a:buChar char="•"/>
            </a:pPr>
            <a:r>
              <a:rPr lang="en-US" sz="2000" i="1"/>
              <a:t>Methodology</a:t>
            </a:r>
          </a:p>
          <a:p>
            <a:pPr marL="190500" indent="-190500" defTabSz="981075" eaLnBrk="0" hangingPunct="0">
              <a:lnSpc>
                <a:spcPct val="150000"/>
              </a:lnSpc>
              <a:spcBef>
                <a:spcPct val="20000"/>
              </a:spcBef>
              <a:buClr>
                <a:schemeClr val="tx1"/>
              </a:buClr>
              <a:buFont typeface="Verdana" charset="0"/>
              <a:buChar char="•"/>
            </a:pPr>
            <a:r>
              <a:rPr lang="en-US" sz="2000" i="1"/>
              <a:t>Trends over time</a:t>
            </a:r>
          </a:p>
          <a:p>
            <a:pPr marL="190500" indent="-190500" defTabSz="981075" eaLnBrk="0" hangingPunct="0">
              <a:lnSpc>
                <a:spcPct val="150000"/>
              </a:lnSpc>
              <a:spcBef>
                <a:spcPct val="20000"/>
              </a:spcBef>
              <a:buClr>
                <a:schemeClr val="tx1"/>
              </a:buClr>
              <a:buFont typeface="Verdana" charset="0"/>
              <a:buChar char="•"/>
            </a:pPr>
            <a:r>
              <a:rPr lang="en-US" sz="2000" i="1"/>
              <a:t>Credibility of CSR demonstrated by title</a:t>
            </a:r>
          </a:p>
          <a:p>
            <a:pPr marL="190500" indent="-190500" defTabSz="981075" eaLnBrk="0" hangingPunct="0">
              <a:lnSpc>
                <a:spcPct val="150000"/>
              </a:lnSpc>
              <a:spcBef>
                <a:spcPct val="20000"/>
              </a:spcBef>
              <a:buClr>
                <a:schemeClr val="tx1"/>
              </a:buClr>
              <a:buFont typeface="Verdana" charset="0"/>
              <a:buChar char="•"/>
            </a:pPr>
            <a:r>
              <a:rPr lang="en-US" sz="2000" i="1"/>
              <a:t>Jobs by categories</a:t>
            </a:r>
          </a:p>
          <a:p>
            <a:pPr marL="190500" indent="-190500" defTabSz="981075" eaLnBrk="0" hangingPunct="0">
              <a:lnSpc>
                <a:spcPct val="150000"/>
              </a:lnSpc>
              <a:spcBef>
                <a:spcPct val="20000"/>
              </a:spcBef>
              <a:buClr>
                <a:schemeClr val="tx1"/>
              </a:buClr>
              <a:buFont typeface="Verdana" charset="0"/>
              <a:buChar char="•"/>
            </a:pPr>
            <a:r>
              <a:rPr lang="en-US" sz="2000" i="1"/>
              <a:t>Commentary about 2009</a:t>
            </a:r>
          </a:p>
          <a:p>
            <a:pPr marL="190500" indent="-190500" defTabSz="981075" eaLnBrk="0" hangingPunct="0">
              <a:lnSpc>
                <a:spcPct val="150000"/>
              </a:lnSpc>
              <a:spcBef>
                <a:spcPct val="20000"/>
              </a:spcBef>
              <a:buClr>
                <a:schemeClr val="tx1"/>
              </a:buClr>
              <a:buFont typeface="Verdana" charset="0"/>
              <a:buChar char="•"/>
            </a:pPr>
            <a:r>
              <a:rPr lang="en-US" sz="2000" i="1"/>
              <a:t>Top CSR employers</a:t>
            </a:r>
          </a:p>
          <a:p>
            <a:pPr marL="190500" indent="-190500" defTabSz="981075" eaLnBrk="0" hangingPunct="0">
              <a:lnSpc>
                <a:spcPct val="150000"/>
              </a:lnSpc>
              <a:spcBef>
                <a:spcPct val="20000"/>
              </a:spcBef>
              <a:buClr>
                <a:schemeClr val="tx1"/>
              </a:buClr>
              <a:buFont typeface="Verdana" charset="0"/>
              <a:buChar char="•"/>
            </a:pPr>
            <a:r>
              <a:rPr lang="en-US" sz="2000" i="1"/>
              <a:t>Geographic location of positions</a:t>
            </a:r>
          </a:p>
          <a:p>
            <a:pPr marL="190500" indent="-190500" defTabSz="981075" eaLnBrk="0" hangingPunct="0">
              <a:lnSpc>
                <a:spcPct val="150000"/>
              </a:lnSpc>
              <a:spcBef>
                <a:spcPct val="20000"/>
              </a:spcBef>
              <a:buClr>
                <a:schemeClr val="tx1"/>
              </a:buClr>
              <a:buFont typeface="Verdana" charset="0"/>
              <a:buChar char="•"/>
            </a:pPr>
            <a:r>
              <a:rPr lang="en-US" sz="2000" i="1"/>
              <a:t>Commentary about methodology</a:t>
            </a:r>
          </a:p>
          <a:p>
            <a:pPr marL="190500" indent="-190500" defTabSz="981075" eaLnBrk="0" hangingPunct="0">
              <a:lnSpc>
                <a:spcPct val="150000"/>
              </a:lnSpc>
              <a:spcBef>
                <a:spcPct val="20000"/>
              </a:spcBef>
              <a:buClr>
                <a:schemeClr val="tx1"/>
              </a:buClr>
              <a:buFont typeface="Verdana" charset="0"/>
              <a:buChar char="•"/>
            </a:pPr>
            <a:r>
              <a:rPr lang="en-US" sz="2000" i="1"/>
              <a:t>Recommendations for employers and job seekers</a:t>
            </a:r>
            <a:endParaRPr lang="en-US" sz="220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47663" y="257175"/>
            <a:ext cx="6129337" cy="504825"/>
          </a:xfrm>
        </p:spPr>
        <p:txBody>
          <a:bodyPr/>
          <a:lstStyle/>
          <a:p>
            <a:r>
              <a:rPr lang="en-US" sz="2800" smtClean="0">
                <a:solidFill>
                  <a:srgbClr val="D16E19"/>
                </a:solidFill>
                <a:ea typeface="ＭＳ Ｐゴシック" charset="-128"/>
                <a:cs typeface="ＭＳ Ｐゴシック" charset="-128"/>
              </a:rPr>
              <a:t>Key Finding:</a:t>
            </a:r>
            <a:r>
              <a:rPr lang="en-US" smtClean="0">
                <a:solidFill>
                  <a:srgbClr val="D16E19"/>
                </a:solidFill>
                <a:ea typeface="ＭＳ Ｐゴシック" charset="-128"/>
                <a:cs typeface="ＭＳ Ｐゴシック" charset="-128"/>
              </a:rPr>
              <a:t> </a:t>
            </a:r>
            <a:r>
              <a:rPr lang="en-US" sz="2800" smtClean="0">
                <a:solidFill>
                  <a:srgbClr val="D16E19"/>
                </a:solidFill>
                <a:ea typeface="ＭＳ Ｐゴシック" charset="-128"/>
                <a:cs typeface="ＭＳ Ｐゴシック" charset="-128"/>
              </a:rPr>
              <a:t>Postings by Year</a:t>
            </a:r>
            <a:endParaRPr lang="en-US" smtClean="0">
              <a:solidFill>
                <a:srgbClr val="D16E19"/>
              </a:solidFill>
              <a:ea typeface="ＭＳ Ｐゴシック" charset="-128"/>
              <a:cs typeface="ＭＳ Ｐゴシック" charset="-128"/>
            </a:endParaRPr>
          </a:p>
        </p:txBody>
      </p:sp>
      <p:graphicFrame>
        <p:nvGraphicFramePr>
          <p:cNvPr id="9" name="Table Placeholder 8"/>
          <p:cNvGraphicFramePr>
            <a:graphicFrameLocks noGrp="1"/>
          </p:cNvGraphicFramePr>
          <p:nvPr>
            <p:ph type="tbl" idx="1"/>
          </p:nvPr>
        </p:nvGraphicFramePr>
        <p:xfrm>
          <a:off x="367506" y="1434306"/>
          <a:ext cx="8210576" cy="5143520"/>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Slide Number Placeholder 3"/>
          <p:cNvSpPr>
            <a:spLocks noGrp="1"/>
          </p:cNvSpPr>
          <p:nvPr>
            <p:ph type="sldNum" sz="quarter" idx="10"/>
          </p:nvPr>
        </p:nvSpPr>
        <p:spPr>
          <a:noFill/>
        </p:spPr>
        <p:txBody>
          <a:bodyPr/>
          <a:lstStyle/>
          <a:p>
            <a:fld id="{2AC5B2A7-6C57-42B7-BA9D-F053DD864BED}" type="slidenum">
              <a:rPr smtClean="0">
                <a:latin typeface="Verdana" charset="0"/>
                <a:ea typeface="ＭＳ Ｐゴシック" charset="-128"/>
                <a:cs typeface="ＭＳ Ｐゴシック" charset="-128"/>
              </a:rPr>
              <a:pPr/>
              <a:t>5</a:t>
            </a:fld>
            <a:endParaRPr smtClean="0">
              <a:latin typeface="Verdana" charset="0"/>
              <a:ea typeface="ＭＳ Ｐゴシック" charset="-128"/>
              <a:cs typeface="ＭＳ Ｐゴシック" charset="-128"/>
            </a:endParaRPr>
          </a:p>
        </p:txBody>
      </p:sp>
      <p:sp>
        <p:nvSpPr>
          <p:cNvPr id="19460" name="TextBox 9"/>
          <p:cNvSpPr txBox="1">
            <a:spLocks noChangeArrowheads="1"/>
          </p:cNvSpPr>
          <p:nvPr/>
        </p:nvSpPr>
        <p:spPr bwMode="auto">
          <a:xfrm>
            <a:off x="7364413" y="3362325"/>
            <a:ext cx="928687" cy="517525"/>
          </a:xfrm>
          <a:prstGeom prst="rect">
            <a:avLst/>
          </a:prstGeom>
          <a:noFill/>
          <a:ln w="9525">
            <a:noFill/>
            <a:miter lim="800000"/>
            <a:headEnd/>
            <a:tailEnd/>
          </a:ln>
        </p:spPr>
        <p:txBody>
          <a:bodyPr>
            <a:prstTxWarp prst="textNoShape">
              <a:avLst/>
            </a:prstTxWarp>
            <a:spAutoFit/>
          </a:bodyPr>
          <a:lstStyle/>
          <a:p>
            <a:r>
              <a:rPr lang="en-US" sz="1400">
                <a:solidFill>
                  <a:srgbClr val="FF0000"/>
                </a:solidFill>
              </a:rPr>
              <a:t>57% drop</a:t>
            </a:r>
          </a:p>
        </p:txBody>
      </p:sp>
      <p:sp>
        <p:nvSpPr>
          <p:cNvPr id="11" name="Straight Arrow Connector 10"/>
          <p:cNvSpPr/>
          <p:nvPr/>
        </p:nvSpPr>
        <p:spPr bwMode="auto">
          <a:xfrm rot="16200000" flipH="1">
            <a:off x="6792119" y="3434557"/>
            <a:ext cx="858837" cy="285750"/>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
        <p:nvSpPr>
          <p:cNvPr id="19462" name="Rectangle 11"/>
          <p:cNvSpPr>
            <a:spLocks noChangeArrowheads="1"/>
          </p:cNvSpPr>
          <p:nvPr/>
        </p:nvSpPr>
        <p:spPr bwMode="auto">
          <a:xfrm>
            <a:off x="290513" y="719138"/>
            <a:ext cx="8929687" cy="366712"/>
          </a:xfrm>
          <a:prstGeom prst="rect">
            <a:avLst/>
          </a:prstGeom>
          <a:noFill/>
          <a:ln w="9525">
            <a:noFill/>
            <a:miter lim="800000"/>
            <a:headEnd/>
            <a:tailEnd/>
          </a:ln>
        </p:spPr>
        <p:txBody>
          <a:bodyPr>
            <a:prstTxWarp prst="textNoShape">
              <a:avLst/>
            </a:prstTxWarp>
            <a:spAutoFit/>
          </a:bodyPr>
          <a:lstStyle/>
          <a:p>
            <a:pPr marL="457200" indent="-457200" defTabSz="981075" eaLnBrk="0" hangingPunct="0">
              <a:buClr>
                <a:schemeClr val="tx1"/>
              </a:buClr>
            </a:pPr>
            <a:r>
              <a:rPr lang="en-US" sz="1800" dirty="0"/>
              <a:t>CSR job postings peaked in 2008; job postings fell 57% in 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idx="1"/>
          </p:nvPr>
        </p:nvGraphicFramePr>
        <p:xfrm>
          <a:off x="434150" y="2220108"/>
          <a:ext cx="8978900" cy="4488656"/>
        </p:xfrm>
        <a:graphic>
          <a:graphicData uri="http://schemas.openxmlformats.org/drawingml/2006/chart">
            <c:chart xmlns:c="http://schemas.openxmlformats.org/drawingml/2006/chart" xmlns:r="http://schemas.openxmlformats.org/officeDocument/2006/relationships" r:id="rId3"/>
          </a:graphicData>
        </a:graphic>
      </p:graphicFrame>
      <p:sp>
        <p:nvSpPr>
          <p:cNvPr id="21506" name="Slide Number Placeholder 3"/>
          <p:cNvSpPr>
            <a:spLocks noGrp="1"/>
          </p:cNvSpPr>
          <p:nvPr>
            <p:ph type="sldNum" sz="quarter" idx="10"/>
          </p:nvPr>
        </p:nvSpPr>
        <p:spPr>
          <a:noFill/>
        </p:spPr>
        <p:txBody>
          <a:bodyPr/>
          <a:lstStyle/>
          <a:p>
            <a:fld id="{84BBB12D-41FC-4835-9F96-3CE22CAB4EF2}" type="slidenum">
              <a:rPr smtClean="0">
                <a:latin typeface="Verdana" charset="0"/>
                <a:ea typeface="ＭＳ Ｐゴシック" charset="-128"/>
                <a:cs typeface="ＭＳ Ｐゴシック" charset="-128"/>
              </a:rPr>
              <a:pPr/>
              <a:t>6</a:t>
            </a:fld>
            <a:endParaRPr smtClean="0">
              <a:latin typeface="Verdana" charset="0"/>
              <a:ea typeface="ＭＳ Ｐゴシック" charset="-128"/>
              <a:cs typeface="ＭＳ Ｐゴシック" charset="-128"/>
            </a:endParaRPr>
          </a:p>
        </p:txBody>
      </p:sp>
      <p:sp>
        <p:nvSpPr>
          <p:cNvPr id="21508" name="Title 1"/>
          <p:cNvSpPr txBox="1">
            <a:spLocks/>
          </p:cNvSpPr>
          <p:nvPr/>
        </p:nvSpPr>
        <p:spPr bwMode="auto">
          <a:xfrm>
            <a:off x="381000" y="228600"/>
            <a:ext cx="6129338" cy="504825"/>
          </a:xfrm>
          <a:prstGeom prst="rect">
            <a:avLst/>
          </a:prstGeom>
          <a:noFill/>
          <a:ln w="9525">
            <a:noFill/>
            <a:miter lim="800000"/>
            <a:headEnd/>
            <a:tailEnd/>
          </a:ln>
        </p:spPr>
        <p:txBody>
          <a:bodyPr lIns="0" tIns="0" rIns="0" bIns="0">
            <a:prstTxWarp prst="textNoShape">
              <a:avLst/>
            </a:prstTxWarp>
          </a:bodyPr>
          <a:lstStyle/>
          <a:p>
            <a:pPr defTabSz="881063" eaLnBrk="0" hangingPunct="0"/>
            <a:r>
              <a:rPr lang="en-US" sz="2800">
                <a:solidFill>
                  <a:srgbClr val="D16E19"/>
                </a:solidFill>
              </a:rPr>
              <a:t>Key Finding:</a:t>
            </a:r>
            <a:r>
              <a:rPr lang="en-US" sz="3200">
                <a:solidFill>
                  <a:srgbClr val="D16E19"/>
                </a:solidFill>
              </a:rPr>
              <a:t> </a:t>
            </a:r>
            <a:r>
              <a:rPr lang="en-US" sz="2800">
                <a:solidFill>
                  <a:srgbClr val="D16E19"/>
                </a:solidFill>
              </a:rPr>
              <a:t>Postings by Quarter</a:t>
            </a:r>
            <a:endParaRPr lang="en-US" sz="3200">
              <a:solidFill>
                <a:srgbClr val="D16E19"/>
              </a:solidFill>
            </a:endParaRPr>
          </a:p>
        </p:txBody>
      </p:sp>
      <p:sp>
        <p:nvSpPr>
          <p:cNvPr id="21509" name="Rectangle 10"/>
          <p:cNvSpPr>
            <a:spLocks noChangeArrowheads="1"/>
          </p:cNvSpPr>
          <p:nvPr/>
        </p:nvSpPr>
        <p:spPr bwMode="auto">
          <a:xfrm>
            <a:off x="304800" y="838200"/>
            <a:ext cx="8548688" cy="369332"/>
          </a:xfrm>
          <a:prstGeom prst="rect">
            <a:avLst/>
          </a:prstGeom>
          <a:noFill/>
          <a:ln w="9525">
            <a:noFill/>
            <a:miter lim="800000"/>
            <a:headEnd/>
            <a:tailEnd/>
          </a:ln>
        </p:spPr>
        <p:txBody>
          <a:bodyPr>
            <a:prstTxWarp prst="textNoShape">
              <a:avLst/>
            </a:prstTxWarp>
            <a:spAutoFit/>
          </a:bodyPr>
          <a:lstStyle/>
          <a:p>
            <a:pPr marL="457200" indent="-457200" defTabSz="981075" eaLnBrk="0" hangingPunct="0">
              <a:buClr>
                <a:schemeClr val="tx1"/>
              </a:buClr>
            </a:pPr>
            <a:r>
              <a:rPr lang="en-US" sz="1800" dirty="0" smtClean="0"/>
              <a:t>CSR job posts dropped 68% year-over-year in Q3 2009</a:t>
            </a:r>
          </a:p>
        </p:txBody>
      </p:sp>
      <p:sp>
        <p:nvSpPr>
          <p:cNvPr id="8" name="Straight Arrow Connector 7"/>
          <p:cNvSpPr/>
          <p:nvPr/>
        </p:nvSpPr>
        <p:spPr bwMode="auto">
          <a:xfrm rot="16200000" flipH="1">
            <a:off x="7059660" y="3113083"/>
            <a:ext cx="2000264" cy="1214446"/>
          </a:xfrm>
          <a:prstGeom prst="straightConnector1">
            <a:avLst/>
          </a:prstGeom>
          <a:solidFill>
            <a:srgbClr val="993300"/>
          </a:solidFill>
          <a:ln w="19050" cap="flat" cmpd="sng" algn="ctr">
            <a:solidFill>
              <a:srgbClr val="FF0000"/>
            </a:solidFill>
            <a:prstDash val="solid"/>
            <a:round/>
            <a:headEnd type="none" w="med" len="med"/>
            <a:tailEnd type="arrow"/>
          </a:ln>
          <a:effectLst/>
        </p:spPr>
        <p:txBody>
          <a:bodyPr vert="horz" wrap="square" lIns="46800" tIns="46800" rIns="46800" bIns="46800" numCol="1"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ln>
                <a:solidFill>
                  <a:srgbClr val="FF0000"/>
                </a:solidFill>
              </a:ln>
              <a:solidFill>
                <a:srgbClr val="FF0000"/>
              </a:solidFill>
            </a:endParaRPr>
          </a:p>
        </p:txBody>
      </p:sp>
      <p:sp>
        <p:nvSpPr>
          <p:cNvPr id="9" name="TextBox 7"/>
          <p:cNvSpPr txBox="1">
            <a:spLocks noChangeArrowheads="1"/>
          </p:cNvSpPr>
          <p:nvPr/>
        </p:nvSpPr>
        <p:spPr bwMode="auto">
          <a:xfrm>
            <a:off x="8006578" y="3148802"/>
            <a:ext cx="1720035" cy="523220"/>
          </a:xfrm>
          <a:prstGeom prst="rect">
            <a:avLst/>
          </a:prstGeom>
          <a:noFill/>
          <a:ln w="9525">
            <a:noFill/>
            <a:miter lim="800000"/>
            <a:headEnd/>
            <a:tailEnd/>
          </a:ln>
        </p:spPr>
        <p:txBody>
          <a:bodyPr wrap="square">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rgbClr val="FF0000"/>
                </a:solidFill>
              </a:rPr>
              <a:t>68% year-over-year decline</a:t>
            </a:r>
            <a:endParaRPr lang="en-US" sz="14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3"/>
          <p:cNvSpPr>
            <a:spLocks noGrp="1"/>
          </p:cNvSpPr>
          <p:nvPr>
            <p:ph type="sldNum" sz="quarter" idx="10"/>
          </p:nvPr>
        </p:nvSpPr>
        <p:spPr>
          <a:noFill/>
        </p:spPr>
        <p:txBody>
          <a:bodyPr/>
          <a:lstStyle/>
          <a:p>
            <a:fld id="{509222E7-A57C-4DBB-8B83-F5AAD851012E}" type="slidenum">
              <a:rPr smtClean="0">
                <a:latin typeface="Verdana" charset="0"/>
                <a:ea typeface="ＭＳ Ｐゴシック" charset="-128"/>
                <a:cs typeface="ＭＳ Ｐゴシック" charset="-128"/>
              </a:rPr>
              <a:pPr/>
              <a:t>7</a:t>
            </a:fld>
            <a:endParaRPr smtClean="0">
              <a:latin typeface="Verdana" charset="0"/>
              <a:ea typeface="ＭＳ Ｐゴシック" charset="-128"/>
              <a:cs typeface="ＭＳ Ｐゴシック" charset="-128"/>
            </a:endParaRPr>
          </a:p>
        </p:txBody>
      </p:sp>
      <p:graphicFrame>
        <p:nvGraphicFramePr>
          <p:cNvPr id="9" name="Chart 8"/>
          <p:cNvGraphicFramePr/>
          <p:nvPr/>
        </p:nvGraphicFramePr>
        <p:xfrm>
          <a:off x="519906" y="2177274"/>
          <a:ext cx="86106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23555" name="TextBox 7"/>
          <p:cNvSpPr txBox="1">
            <a:spLocks noChangeArrowheads="1"/>
          </p:cNvSpPr>
          <p:nvPr/>
        </p:nvSpPr>
        <p:spPr bwMode="auto">
          <a:xfrm>
            <a:off x="6507163" y="4649788"/>
            <a:ext cx="1214437" cy="639762"/>
          </a:xfrm>
          <a:prstGeom prst="rect">
            <a:avLst/>
          </a:prstGeom>
          <a:noFill/>
          <a:ln w="9525">
            <a:noFill/>
            <a:miter lim="800000"/>
            <a:headEnd/>
            <a:tailEnd/>
          </a:ln>
        </p:spPr>
        <p:txBody>
          <a:bodyPr>
            <a:prstTxWarp prst="textNoShape">
              <a:avLst/>
            </a:prstTxWarp>
            <a:spAutoFit/>
          </a:bodyPr>
          <a:lstStyle/>
          <a:p>
            <a:r>
              <a:rPr lang="en-US" sz="1200">
                <a:solidFill>
                  <a:srgbClr val="FF0000"/>
                </a:solidFill>
              </a:rPr>
              <a:t>Uptick in Director and VP postings</a:t>
            </a:r>
          </a:p>
        </p:txBody>
      </p:sp>
      <p:sp>
        <p:nvSpPr>
          <p:cNvPr id="10" name="Straight Arrow Connector 9"/>
          <p:cNvSpPr/>
          <p:nvPr/>
        </p:nvSpPr>
        <p:spPr bwMode="auto">
          <a:xfrm rot="16200000">
            <a:off x="7935913" y="4721225"/>
            <a:ext cx="285750" cy="571500"/>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
        <p:nvSpPr>
          <p:cNvPr id="11" name="Straight Arrow Connector 10"/>
          <p:cNvSpPr/>
          <p:nvPr/>
        </p:nvSpPr>
        <p:spPr bwMode="auto">
          <a:xfrm rot="16200000">
            <a:off x="6185694" y="4614069"/>
            <a:ext cx="142875" cy="642937"/>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
        <p:nvSpPr>
          <p:cNvPr id="23558" name="Title 1"/>
          <p:cNvSpPr txBox="1">
            <a:spLocks/>
          </p:cNvSpPr>
          <p:nvPr/>
        </p:nvSpPr>
        <p:spPr bwMode="auto">
          <a:xfrm>
            <a:off x="361950" y="290513"/>
            <a:ext cx="6129338" cy="506412"/>
          </a:xfrm>
          <a:prstGeom prst="rect">
            <a:avLst/>
          </a:prstGeom>
          <a:noFill/>
          <a:ln w="9525">
            <a:noFill/>
            <a:miter lim="800000"/>
            <a:headEnd/>
            <a:tailEnd/>
          </a:ln>
        </p:spPr>
        <p:txBody>
          <a:bodyPr lIns="0" tIns="0" rIns="0" bIns="0">
            <a:prstTxWarp prst="textNoShape">
              <a:avLst/>
            </a:prstTxWarp>
          </a:bodyPr>
          <a:lstStyle/>
          <a:p>
            <a:pPr defTabSz="881063" eaLnBrk="0" hangingPunct="0"/>
            <a:r>
              <a:rPr lang="en-US" sz="2800">
                <a:solidFill>
                  <a:srgbClr val="D16E19"/>
                </a:solidFill>
              </a:rPr>
              <a:t>Key Finding: Postings by Title</a:t>
            </a:r>
            <a:endParaRPr lang="en-US" sz="3200">
              <a:solidFill>
                <a:srgbClr val="D16E19"/>
              </a:solidFill>
            </a:endParaRPr>
          </a:p>
        </p:txBody>
      </p:sp>
      <p:sp>
        <p:nvSpPr>
          <p:cNvPr id="23559" name="Rectangle 13"/>
          <p:cNvSpPr>
            <a:spLocks noChangeArrowheads="1"/>
          </p:cNvSpPr>
          <p:nvPr/>
        </p:nvSpPr>
        <p:spPr bwMode="auto">
          <a:xfrm>
            <a:off x="457200" y="914400"/>
            <a:ext cx="8763000" cy="915988"/>
          </a:xfrm>
          <a:prstGeom prst="rect">
            <a:avLst/>
          </a:prstGeom>
          <a:noFill/>
          <a:ln w="9525">
            <a:noFill/>
            <a:miter lim="800000"/>
            <a:headEnd/>
            <a:tailEnd/>
          </a:ln>
        </p:spPr>
        <p:txBody>
          <a:bodyPr>
            <a:prstTxWarp prst="textNoShape">
              <a:avLst/>
            </a:prstTxWarp>
            <a:spAutoFit/>
          </a:bodyPr>
          <a:lstStyle/>
          <a:p>
            <a:pPr defTabSz="981075" eaLnBrk="0" hangingPunct="0">
              <a:buClr>
                <a:schemeClr val="tx1"/>
              </a:buClr>
            </a:pPr>
            <a:r>
              <a:rPr lang="en-US" sz="1800"/>
              <a:t>CSR positions are becoming more senior-level, based on analysis of titles. Over the past 2 years, there has been an uptick in postings with Director and Vice President titles. VP titles were not used in postings until 2006.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1"/>
          <p:cNvSpPr>
            <a:spLocks noGrp="1" noChangeArrowheads="1"/>
          </p:cNvSpPr>
          <p:nvPr>
            <p:ph type="title"/>
            <p:custDataLst>
              <p:tags r:id="rId2"/>
            </p:custDataLst>
          </p:nvPr>
        </p:nvSpPr>
        <p:spPr/>
        <p:txBody>
          <a:bodyPr/>
          <a:lstStyle/>
          <a:p>
            <a:r>
              <a:rPr lang="en-US" sz="2800" smtClean="0">
                <a:solidFill>
                  <a:srgbClr val="D16E19"/>
                </a:solidFill>
                <a:ea typeface="ＭＳ Ｐゴシック" charset="-128"/>
                <a:cs typeface="ＭＳ Ｐゴシック" charset="-128"/>
              </a:rPr>
              <a:t>Methodology</a:t>
            </a:r>
            <a:endParaRPr lang="en-US" smtClean="0">
              <a:solidFill>
                <a:srgbClr val="D16E19"/>
              </a:solidFill>
              <a:ea typeface="ＭＳ Ｐゴシック" charset="-128"/>
              <a:cs typeface="ＭＳ Ｐゴシック" charset="-128"/>
            </a:endParaRPr>
          </a:p>
        </p:txBody>
      </p:sp>
      <p:sp>
        <p:nvSpPr>
          <p:cNvPr id="25602" name="Slide Number Placeholder 2"/>
          <p:cNvSpPr>
            <a:spLocks noGrp="1"/>
          </p:cNvSpPr>
          <p:nvPr>
            <p:ph type="sldNum" sz="quarter" idx="10"/>
          </p:nvPr>
        </p:nvSpPr>
        <p:spPr>
          <a:noFill/>
        </p:spPr>
        <p:txBody>
          <a:bodyPr/>
          <a:lstStyle/>
          <a:p>
            <a:pPr defTabSz="881063"/>
            <a:fld id="{5DFE10AE-D857-4E81-8D53-4BE10015188B}" type="slidenum">
              <a:rPr smtClean="0">
                <a:latin typeface="Verdana" charset="0"/>
                <a:ea typeface="ＭＳ Ｐゴシック" charset="-128"/>
                <a:cs typeface="ＭＳ Ｐゴシック" charset="-128"/>
              </a:rPr>
              <a:pPr defTabSz="881063"/>
              <a:t>8</a:t>
            </a:fld>
            <a:endParaRPr smtClean="0">
              <a:latin typeface="Verdana" charset="0"/>
              <a:ea typeface="ＭＳ Ｐゴシック" charset="-128"/>
              <a:cs typeface="ＭＳ Ｐゴシック" charset="-128"/>
            </a:endParaRPr>
          </a:p>
        </p:txBody>
      </p:sp>
      <p:sp>
        <p:nvSpPr>
          <p:cNvPr id="25603" name="KMA1B2C360:R001:C001"/>
          <p:cNvSpPr>
            <a:spLocks noChangeArrowheads="1"/>
          </p:cNvSpPr>
          <p:nvPr>
            <p:custDataLst>
              <p:tags r:id="rId3"/>
            </p:custDataLst>
          </p:nvPr>
        </p:nvSpPr>
        <p:spPr bwMode="auto">
          <a:xfrm>
            <a:off x="381000" y="1066800"/>
            <a:ext cx="8597900" cy="5562600"/>
          </a:xfrm>
          <a:prstGeom prst="rect">
            <a:avLst/>
          </a:prstGeom>
          <a:noFill/>
          <a:ln w="19050">
            <a:noFill/>
            <a:miter lim="800000"/>
            <a:headEnd/>
            <a:tailEnd/>
          </a:ln>
        </p:spPr>
        <p:txBody>
          <a:bodyPr lIns="45720" tIns="46800" rIns="45720" bIns="46800">
            <a:prstTxWarp prst="textNoShape">
              <a:avLst/>
            </a:prstTxWarp>
          </a:bodyPr>
          <a:lstStyle/>
          <a:p>
            <a:pPr marL="190500" indent="-190500" defTabSz="981075" eaLnBrk="0" hangingPunct="0">
              <a:spcBef>
                <a:spcPct val="40000"/>
              </a:spcBef>
              <a:buClr>
                <a:schemeClr val="tx1"/>
              </a:buClr>
              <a:buFont typeface="Arial" charset="0"/>
              <a:buChar char="•"/>
            </a:pPr>
            <a:r>
              <a:rPr lang="en-US"/>
              <a:t>Source: Business for Social Responsibility’s (BSR’s) </a:t>
            </a:r>
            <a:r>
              <a:rPr lang="en-US" i="1"/>
              <a:t>CSR Jobs Page</a:t>
            </a:r>
            <a:r>
              <a:rPr lang="en-US"/>
              <a:t>, considered the best source of CSR job listings</a:t>
            </a:r>
          </a:p>
          <a:p>
            <a:pPr marL="647700" lvl="1" indent="-190500" defTabSz="981075" eaLnBrk="0" hangingPunct="0">
              <a:spcBef>
                <a:spcPct val="40000"/>
              </a:spcBef>
              <a:buClr>
                <a:schemeClr val="tx1"/>
              </a:buClr>
              <a:buFont typeface="Arial" charset="0"/>
              <a:buChar char="•"/>
            </a:pPr>
            <a:r>
              <a:rPr lang="en-US" sz="2000"/>
              <a:t>Provided a consistent source over time</a:t>
            </a:r>
          </a:p>
          <a:p>
            <a:pPr marL="647700" lvl="1" indent="-190500" defTabSz="981075" eaLnBrk="0" hangingPunct="0">
              <a:spcBef>
                <a:spcPct val="20000"/>
              </a:spcBef>
              <a:buClr>
                <a:schemeClr val="tx1"/>
              </a:buClr>
              <a:buFont typeface="Arial" charset="0"/>
              <a:buChar char="•"/>
            </a:pPr>
            <a:r>
              <a:rPr lang="en-US" sz="2000"/>
              <a:t>Analyzed 6 years of data from 2004 – 2009</a:t>
            </a:r>
          </a:p>
          <a:p>
            <a:pPr marL="647700" lvl="1" indent="-190500" defTabSz="981075" eaLnBrk="0" hangingPunct="0">
              <a:spcBef>
                <a:spcPct val="20000"/>
              </a:spcBef>
              <a:buClr>
                <a:schemeClr val="tx1"/>
              </a:buClr>
              <a:buFont typeface="Arial" charset="0"/>
              <a:buChar char="•"/>
            </a:pPr>
            <a:r>
              <a:rPr lang="en-US" sz="2000"/>
              <a:t>819 positions reviewed </a:t>
            </a:r>
          </a:p>
          <a:p>
            <a:pPr marL="647700" lvl="1" indent="-190500" defTabSz="981075" eaLnBrk="0" hangingPunct="0">
              <a:spcBef>
                <a:spcPct val="40000"/>
              </a:spcBef>
              <a:buClr>
                <a:schemeClr val="tx1"/>
              </a:buClr>
              <a:buFont typeface="Arial" charset="0"/>
              <a:buChar char="•"/>
            </a:pPr>
            <a:r>
              <a:rPr lang="en-US" sz="2000"/>
              <a:t>Data analyzed by posting: employer, title, location, date, typology, industry</a:t>
            </a:r>
          </a:p>
          <a:p>
            <a:pPr marL="647700" lvl="1" indent="-190500" defTabSz="981075" eaLnBrk="0" hangingPunct="0">
              <a:spcBef>
                <a:spcPct val="40000"/>
              </a:spcBef>
              <a:buClr>
                <a:schemeClr val="tx1"/>
              </a:buClr>
              <a:buFont typeface="Arial" charset="0"/>
              <a:buChar char="•"/>
            </a:pPr>
            <a:endParaRPr lang="en-US" sz="800"/>
          </a:p>
          <a:p>
            <a:pPr marL="190500" indent="-190500" defTabSz="981075" eaLnBrk="0" hangingPunct="0">
              <a:spcBef>
                <a:spcPct val="20000"/>
              </a:spcBef>
              <a:buClr>
                <a:schemeClr val="tx1"/>
              </a:buClr>
              <a:buFont typeface="Arial" charset="0"/>
              <a:buChar char="•"/>
            </a:pPr>
            <a:r>
              <a:rPr lang="en-US"/>
              <a:t>Criteria used to select postings for analysis:</a:t>
            </a:r>
          </a:p>
          <a:p>
            <a:pPr marL="647700" lvl="1" indent="-190500" defTabSz="981075" eaLnBrk="0" hangingPunct="0">
              <a:spcBef>
                <a:spcPct val="20000"/>
              </a:spcBef>
              <a:buClr>
                <a:schemeClr val="tx1"/>
              </a:buClr>
              <a:buFont typeface="Arial" charset="0"/>
              <a:buChar char="•"/>
            </a:pPr>
            <a:r>
              <a:rPr lang="en-US" sz="2000"/>
              <a:t>Full time permanent position</a:t>
            </a:r>
          </a:p>
          <a:p>
            <a:pPr marL="647700" lvl="1" indent="-190500" defTabSz="981075" eaLnBrk="0" hangingPunct="0">
              <a:spcBef>
                <a:spcPct val="20000"/>
              </a:spcBef>
              <a:buClr>
                <a:schemeClr val="tx1"/>
              </a:buClr>
              <a:buFont typeface="Arial" charset="0"/>
              <a:buChar char="•"/>
            </a:pPr>
            <a:r>
              <a:rPr lang="en-US" sz="2000"/>
              <a:t>Job responsibilities include corporate social responsibility</a:t>
            </a:r>
          </a:p>
          <a:p>
            <a:pPr marL="647700" lvl="1" indent="-190500" defTabSz="981075" eaLnBrk="0" hangingPunct="0">
              <a:spcBef>
                <a:spcPct val="20000"/>
              </a:spcBef>
              <a:buClr>
                <a:schemeClr val="tx1"/>
              </a:buClr>
              <a:buFont typeface="Arial" charset="0"/>
              <a:buNone/>
            </a:pPr>
            <a:endParaRPr lang="en-US" sz="800"/>
          </a:p>
          <a:p>
            <a:pPr marL="190500" indent="-190500" defTabSz="981075" eaLnBrk="0" hangingPunct="0">
              <a:spcBef>
                <a:spcPct val="20000"/>
              </a:spcBef>
              <a:buClr>
                <a:schemeClr val="tx1"/>
              </a:buClr>
              <a:buFont typeface="Arial" charset="0"/>
              <a:buChar char="•"/>
            </a:pPr>
            <a:r>
              <a:rPr lang="en-US"/>
              <a:t>Postings excluded: </a:t>
            </a:r>
          </a:p>
          <a:p>
            <a:pPr marL="647700" lvl="1" indent="-190500" defTabSz="981075" eaLnBrk="0" hangingPunct="0">
              <a:spcBef>
                <a:spcPct val="20000"/>
              </a:spcBef>
              <a:buClr>
                <a:schemeClr val="tx1"/>
              </a:buClr>
              <a:buFont typeface="Arial" charset="0"/>
              <a:buChar char="•"/>
            </a:pPr>
            <a:r>
              <a:rPr lang="en-US" sz="2000"/>
              <a:t>Administrative junior-level positions (i.e., Admin Assistant)</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47663" y="257175"/>
            <a:ext cx="6129337" cy="504825"/>
          </a:xfrm>
        </p:spPr>
        <p:txBody>
          <a:bodyPr/>
          <a:lstStyle/>
          <a:p>
            <a:r>
              <a:rPr lang="en-US" sz="2800" smtClean="0">
                <a:solidFill>
                  <a:srgbClr val="D16E19"/>
                </a:solidFill>
                <a:ea typeface="ＭＳ Ｐゴシック" charset="-128"/>
                <a:cs typeface="ＭＳ Ｐゴシック" charset="-128"/>
              </a:rPr>
              <a:t>Trends: Job Postings by Year</a:t>
            </a:r>
            <a:endParaRPr lang="en-US" smtClean="0">
              <a:solidFill>
                <a:srgbClr val="D16E19"/>
              </a:solidFill>
              <a:ea typeface="ＭＳ Ｐゴシック" charset="-128"/>
              <a:cs typeface="ＭＳ Ｐゴシック" charset="-128"/>
            </a:endParaRPr>
          </a:p>
        </p:txBody>
      </p:sp>
      <p:graphicFrame>
        <p:nvGraphicFramePr>
          <p:cNvPr id="9" name="Table Placeholder 8"/>
          <p:cNvGraphicFramePr>
            <a:graphicFrameLocks noGrp="1"/>
          </p:cNvGraphicFramePr>
          <p:nvPr>
            <p:ph type="tbl" idx="1"/>
          </p:nvPr>
        </p:nvGraphicFramePr>
        <p:xfrm>
          <a:off x="367506" y="1434306"/>
          <a:ext cx="5562600" cy="4267200"/>
        </p:xfrm>
        <a:graphic>
          <a:graphicData uri="http://schemas.openxmlformats.org/drawingml/2006/chart">
            <c:chart xmlns:c="http://schemas.openxmlformats.org/drawingml/2006/chart" xmlns:r="http://schemas.openxmlformats.org/officeDocument/2006/relationships" r:id="rId4"/>
          </a:graphicData>
        </a:graphic>
      </p:graphicFrame>
      <p:sp>
        <p:nvSpPr>
          <p:cNvPr id="27651" name="Slide Number Placeholder 3"/>
          <p:cNvSpPr>
            <a:spLocks noGrp="1"/>
          </p:cNvSpPr>
          <p:nvPr>
            <p:ph type="sldNum" sz="quarter" idx="10"/>
          </p:nvPr>
        </p:nvSpPr>
        <p:spPr>
          <a:noFill/>
        </p:spPr>
        <p:txBody>
          <a:bodyPr/>
          <a:lstStyle/>
          <a:p>
            <a:fld id="{A4E39BE5-C7DD-4569-8D31-DEDB379EE00C}" type="slidenum">
              <a:rPr smtClean="0">
                <a:latin typeface="Verdana" charset="0"/>
                <a:ea typeface="ＭＳ Ｐゴシック" charset="-128"/>
                <a:cs typeface="ＭＳ Ｐゴシック" charset="-128"/>
              </a:rPr>
              <a:pPr/>
              <a:t>9</a:t>
            </a:fld>
            <a:endParaRPr smtClean="0">
              <a:latin typeface="Verdana" charset="0"/>
              <a:ea typeface="ＭＳ Ｐゴシック" charset="-128"/>
              <a:cs typeface="ＭＳ Ｐゴシック" charset="-128"/>
            </a:endParaRPr>
          </a:p>
        </p:txBody>
      </p:sp>
      <p:sp>
        <p:nvSpPr>
          <p:cNvPr id="27652" name="KMA6DA78C"/>
          <p:cNvSpPr>
            <a:spLocks noChangeArrowheads="1"/>
          </p:cNvSpPr>
          <p:nvPr>
            <p:custDataLst>
              <p:tags r:id="rId1"/>
            </p:custDataLst>
          </p:nvPr>
        </p:nvSpPr>
        <p:spPr bwMode="auto">
          <a:xfrm>
            <a:off x="1247775" y="5867400"/>
            <a:ext cx="6905625" cy="822325"/>
          </a:xfrm>
          <a:prstGeom prst="rect">
            <a:avLst/>
          </a:prstGeom>
          <a:noFill/>
          <a:ln w="9525">
            <a:noFill/>
            <a:miter lim="800000"/>
            <a:headEnd/>
            <a:tailEnd/>
          </a:ln>
        </p:spPr>
        <p:txBody>
          <a:bodyPr lIns="99440" tIns="49721" rIns="99440" bIns="49721">
            <a:prstTxWarp prst="textNoShape">
              <a:avLst/>
            </a:prstTxWarp>
            <a:spAutoFit/>
          </a:bodyPr>
          <a:lstStyle/>
          <a:p>
            <a:pPr defTabSz="1062038" eaLnBrk="0" hangingPunct="0">
              <a:spcBef>
                <a:spcPct val="20000"/>
              </a:spcBef>
              <a:buClr>
                <a:schemeClr val="tx1"/>
              </a:buClr>
              <a:buFont typeface="Verdana" charset="0"/>
              <a:buChar char="•"/>
            </a:pPr>
            <a:r>
              <a:rPr sz="1400" noProof="1"/>
              <a:t>57% decline in CSR jobs in 2009, compared to 2008 </a:t>
            </a:r>
          </a:p>
          <a:p>
            <a:pPr defTabSz="1062038" eaLnBrk="0" hangingPunct="0">
              <a:spcBef>
                <a:spcPct val="20000"/>
              </a:spcBef>
              <a:buClr>
                <a:schemeClr val="tx1"/>
              </a:buClr>
              <a:buFont typeface="Verdana" charset="0"/>
              <a:buChar char="•"/>
            </a:pPr>
            <a:r>
              <a:rPr sz="1400" noProof="1"/>
              <a:t>2009 was at 2004 level</a:t>
            </a:r>
          </a:p>
          <a:p>
            <a:pPr defTabSz="1062038" eaLnBrk="0" hangingPunct="0">
              <a:spcBef>
                <a:spcPct val="20000"/>
              </a:spcBef>
              <a:buClr>
                <a:schemeClr val="tx1"/>
              </a:buClr>
              <a:buFont typeface="Verdana" charset="0"/>
              <a:buChar char="•"/>
            </a:pPr>
            <a:r>
              <a:rPr sz="1400" noProof="1"/>
              <a:t>CSR job postings peaked in 2008</a:t>
            </a:r>
          </a:p>
        </p:txBody>
      </p:sp>
      <p:sp>
        <p:nvSpPr>
          <p:cNvPr id="27653" name="AutoShape 7"/>
          <p:cNvSpPr>
            <a:spLocks noChangeArrowheads="1"/>
          </p:cNvSpPr>
          <p:nvPr/>
        </p:nvSpPr>
        <p:spPr bwMode="blackWhite">
          <a:xfrm rot="-5400000">
            <a:off x="273050" y="5822950"/>
            <a:ext cx="977900" cy="762000"/>
          </a:xfrm>
          <a:prstGeom prst="downArrow">
            <a:avLst>
              <a:gd name="adj1" fmla="val 50000"/>
              <a:gd name="adj2" fmla="val 50014"/>
            </a:avLst>
          </a:prstGeom>
          <a:solidFill>
            <a:schemeClr val="accent2"/>
          </a:solidFill>
          <a:ln w="19050">
            <a:solidFill>
              <a:schemeClr val="hlink"/>
            </a:solidFill>
            <a:miter lim="800000"/>
            <a:headEnd/>
            <a:tailEnd/>
          </a:ln>
        </p:spPr>
        <p:txBody>
          <a:bodyPr rot="10800000" lIns="99440" tIns="49721" rIns="99440" bIns="49721" anchor="ctr">
            <a:prstTxWarp prst="textNoShape">
              <a:avLst/>
            </a:prstTxWarp>
          </a:bodyPr>
          <a:lstStyle/>
          <a:p>
            <a:pPr algn="ctr" defTabSz="954088" eaLnBrk="0" hangingPunct="0"/>
            <a:endParaRPr lang="en-CA" sz="1300">
              <a:latin typeface="Arial" charset="0"/>
            </a:endParaRPr>
          </a:p>
        </p:txBody>
      </p:sp>
      <p:graphicFrame>
        <p:nvGraphicFramePr>
          <p:cNvPr id="29722" name="Group 1050"/>
          <p:cNvGraphicFramePr>
            <a:graphicFrameLocks noGrp="1"/>
          </p:cNvGraphicFramePr>
          <p:nvPr/>
        </p:nvGraphicFramePr>
        <p:xfrm>
          <a:off x="6248400" y="1447800"/>
          <a:ext cx="3124200" cy="4267202"/>
        </p:xfrm>
        <a:graphic>
          <a:graphicData uri="http://schemas.openxmlformats.org/drawingml/2006/table">
            <a:tbl>
              <a:tblPr/>
              <a:tblGrid>
                <a:gridCol w="919163"/>
                <a:gridCol w="2205037"/>
              </a:tblGrid>
              <a:tr h="909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Arial" charset="0"/>
                          <a:ea typeface="ＭＳ Ｐゴシック" charset="-128"/>
                          <a:cs typeface="ＭＳ Ｐゴシック" charset="-128"/>
                        </a:rPr>
                        <a:t>Year</a:t>
                      </a:r>
                    </a:p>
                  </a:txBody>
                  <a:tcPr marL="0" marR="0" marT="0" marB="0" anchor="b" horzOverflow="overflow">
                    <a:lnL>
                      <a:noFill/>
                    </a:lnL>
                    <a:lnR>
                      <a:noFill/>
                    </a:lnR>
                    <a:lnT>
                      <a:noFill/>
                    </a:lnT>
                    <a:lnB w="6350" cap="flat" cmpd="sng" algn="ctr">
                      <a:solidFill>
                        <a:srgbClr val="95B3D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Arial" charset="0"/>
                          <a:ea typeface="ＭＳ Ｐゴシック" charset="-128"/>
                          <a:cs typeface="ＭＳ Ｐゴシック" charset="-128"/>
                        </a:rPr>
                        <a:t>CSR job postings</a:t>
                      </a:r>
                    </a:p>
                  </a:txBody>
                  <a:tcPr marL="0" marR="0" marT="0" marB="0" anchor="b" horzOverflow="overflow">
                    <a:lnL>
                      <a:noFill/>
                    </a:lnL>
                    <a:lnR>
                      <a:noFill/>
                    </a:lnR>
                    <a:lnT>
                      <a:noFill/>
                    </a:lnT>
                    <a:lnB w="6350" cap="flat" cmpd="sng" algn="ctr">
                      <a:solidFill>
                        <a:srgbClr val="95B3D7"/>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2004</a:t>
                      </a:r>
                    </a:p>
                  </a:txBody>
                  <a:tcPr marL="0" marR="0" marT="0" marB="0" anchor="b" horzOverflow="overflow">
                    <a:lnL>
                      <a:noFill/>
                    </a:lnL>
                    <a:lnR>
                      <a:noFill/>
                    </a:lnR>
                    <a:lnT w="6350" cap="flat" cmpd="sng" algn="ctr">
                      <a:solidFill>
                        <a:srgbClr val="95B3D7"/>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89</a:t>
                      </a:r>
                    </a:p>
                  </a:txBody>
                  <a:tcPr marL="0" marR="0" marT="0" marB="0" anchor="b" horzOverflow="overflow">
                    <a:lnL>
                      <a:noFill/>
                    </a:lnL>
                    <a:lnR>
                      <a:noFill/>
                    </a:lnR>
                    <a:lnT w="6350" cap="flat" cmpd="sng" algn="ctr">
                      <a:solidFill>
                        <a:srgbClr val="95B3D7"/>
                      </a:solidFill>
                      <a:prstDash val="solid"/>
                      <a:round/>
                      <a:headEnd type="none" w="med" len="med"/>
                      <a:tailEnd type="none" w="med" len="med"/>
                    </a:lnT>
                    <a:lnB>
                      <a:noFill/>
                    </a:lnB>
                    <a:lnTlToBr>
                      <a:noFill/>
                    </a:lnTlToBr>
                    <a:lnBlToTr>
                      <a:noFill/>
                    </a:lnBlToTr>
                    <a:no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2005</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121</a:t>
                      </a:r>
                    </a:p>
                  </a:txBody>
                  <a:tcPr marL="0" marR="0" marT="0" marB="0" anchor="b" horzOverflow="overflow">
                    <a:lnL>
                      <a:noFill/>
                    </a:lnL>
                    <a:lnR>
                      <a:noFill/>
                    </a:lnR>
                    <a:lnT>
                      <a:noFill/>
                    </a:lnT>
                    <a:lnB>
                      <a:noFill/>
                    </a:lnB>
                    <a:lnTlToBr>
                      <a:noFill/>
                    </a:lnTlToBr>
                    <a:lnBlToTr>
                      <a:noFill/>
                    </a:lnBlToTr>
                    <a:noFill/>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2006</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110</a:t>
                      </a:r>
                    </a:p>
                  </a:txBody>
                  <a:tcPr marL="0" marR="0" marT="0" marB="0" anchor="b" horzOverflow="overflow">
                    <a:lnL>
                      <a:noFill/>
                    </a:lnL>
                    <a:lnR>
                      <a:noFill/>
                    </a:lnR>
                    <a:lnT>
                      <a:noFill/>
                    </a:lnT>
                    <a:lnB>
                      <a:noFill/>
                    </a:lnB>
                    <a:lnTlToBr>
                      <a:noFill/>
                    </a:lnTlToBr>
                    <a:lnBlToTr>
                      <a:noFill/>
                    </a:lnBlToTr>
                    <a:no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2007</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198</a:t>
                      </a:r>
                    </a:p>
                  </a:txBody>
                  <a:tcPr marL="0" marR="0" marT="0" marB="0" anchor="b" horzOverflow="overflow">
                    <a:lnL>
                      <a:noFill/>
                    </a:lnL>
                    <a:lnR>
                      <a:noFill/>
                    </a:lnR>
                    <a:lnT>
                      <a:noFill/>
                    </a:lnT>
                    <a:lnB>
                      <a:noFill/>
                    </a:lnB>
                    <a:lnTlToBr>
                      <a:noFill/>
                    </a:lnTlToBr>
                    <a:lnBlToTr>
                      <a:noFill/>
                    </a:lnBlToTr>
                    <a:noFill/>
                  </a:tcPr>
                </a:tc>
              </a:tr>
              <a:tr h="454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2008</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210</a:t>
                      </a:r>
                    </a:p>
                  </a:txBody>
                  <a:tcPr marL="0" marR="0" marT="0" marB="0" anchor="b" horzOverflow="overflow">
                    <a:lnL>
                      <a:noFill/>
                    </a:lnL>
                    <a:lnR>
                      <a:noFill/>
                    </a:lnR>
                    <a:lnT>
                      <a:noFill/>
                    </a:lnT>
                    <a:lnB>
                      <a:noFill/>
                    </a:lnB>
                    <a:lnTlToBr>
                      <a:noFill/>
                    </a:lnTlToBr>
                    <a:lnBlToTr>
                      <a:noFill/>
                    </a:lnBlToTr>
                    <a:noFill/>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ＭＳ Ｐゴシック" charset="-128"/>
                          <a:cs typeface="ＭＳ Ｐゴシック" charset="-128"/>
                        </a:rPr>
                        <a:t>2009</a:t>
                      </a:r>
                    </a:p>
                  </a:txBody>
                  <a:tcPr marL="0" marR="0" marT="0" marB="0" anchor="b" horzOverflow="overflow">
                    <a:lnL>
                      <a:noFill/>
                    </a:lnL>
                    <a:lnR>
                      <a:noFill/>
                    </a:lnR>
                    <a:lnT>
                      <a:noFill/>
                    </a:lnT>
                    <a:lnB w="6350" cap="flat" cmpd="sng" algn="ctr">
                      <a:solidFill>
                        <a:srgbClr val="95B3D7"/>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  91</a:t>
                      </a:r>
                    </a:p>
                  </a:txBody>
                  <a:tcPr marL="0" marR="0" marT="0" marB="0" anchor="b" horzOverflow="overflow">
                    <a:lnL>
                      <a:noFill/>
                    </a:lnL>
                    <a:lnR>
                      <a:noFill/>
                    </a:lnR>
                    <a:lnT>
                      <a:noFill/>
                    </a:lnT>
                    <a:lnB w="6350" cap="flat" cmpd="sng" algn="ctr">
                      <a:solidFill>
                        <a:srgbClr val="95B3D7"/>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Arial" charset="0"/>
                          <a:ea typeface="ＭＳ Ｐゴシック" charset="-128"/>
                          <a:cs typeface="ＭＳ Ｐゴシック" charset="-128"/>
                        </a:rPr>
                        <a:t>Total</a:t>
                      </a:r>
                    </a:p>
                  </a:txBody>
                  <a:tcPr marL="0" marR="0" marT="0" marB="0" anchor="b" horzOverflow="overflow">
                    <a:lnL>
                      <a:noFill/>
                    </a:lnL>
                    <a:lnR>
                      <a:noFill/>
                    </a:lnR>
                    <a:lnT w="6350" cap="flat" cmpd="sng" algn="ctr">
                      <a:solidFill>
                        <a:srgbClr val="95B3D7"/>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Arial" charset="0"/>
                          <a:ea typeface="ＭＳ Ｐゴシック" charset="-128"/>
                          <a:cs typeface="ＭＳ Ｐゴシック" charset="-128"/>
                        </a:rPr>
                        <a:t>819</a:t>
                      </a:r>
                    </a:p>
                  </a:txBody>
                  <a:tcPr marL="0" marR="0" marT="0" marB="0" anchor="b" horzOverflow="overflow">
                    <a:lnL>
                      <a:noFill/>
                    </a:lnL>
                    <a:lnR>
                      <a:noFill/>
                    </a:lnR>
                    <a:lnT w="6350" cap="flat" cmpd="sng" algn="ctr">
                      <a:solidFill>
                        <a:srgbClr val="95B3D7"/>
                      </a:solidFill>
                      <a:prstDash val="solid"/>
                      <a:round/>
                      <a:headEnd type="none" w="med" len="med"/>
                      <a:tailEnd type="none" w="med" len="med"/>
                    </a:lnT>
                    <a:lnB>
                      <a:noFill/>
                    </a:lnB>
                    <a:lnTlToBr>
                      <a:noFill/>
                    </a:lnTlToBr>
                    <a:lnBlToTr>
                      <a:noFill/>
                    </a:lnBlToTr>
                    <a:noFill/>
                  </a:tcPr>
                </a:tc>
              </a:tr>
            </a:tbl>
          </a:graphicData>
        </a:graphic>
      </p:graphicFrame>
      <p:sp>
        <p:nvSpPr>
          <p:cNvPr id="27673" name="TextBox 9"/>
          <p:cNvSpPr txBox="1">
            <a:spLocks noChangeArrowheads="1"/>
          </p:cNvSpPr>
          <p:nvPr/>
        </p:nvSpPr>
        <p:spPr bwMode="auto">
          <a:xfrm>
            <a:off x="5078413" y="2576513"/>
            <a:ext cx="928687" cy="517525"/>
          </a:xfrm>
          <a:prstGeom prst="rect">
            <a:avLst/>
          </a:prstGeom>
          <a:noFill/>
          <a:ln w="9525">
            <a:noFill/>
            <a:miter lim="800000"/>
            <a:headEnd/>
            <a:tailEnd/>
          </a:ln>
        </p:spPr>
        <p:txBody>
          <a:bodyPr>
            <a:prstTxWarp prst="textNoShape">
              <a:avLst/>
            </a:prstTxWarp>
            <a:spAutoFit/>
          </a:bodyPr>
          <a:lstStyle/>
          <a:p>
            <a:r>
              <a:rPr lang="en-US" sz="1400">
                <a:solidFill>
                  <a:srgbClr val="FF0000"/>
                </a:solidFill>
              </a:rPr>
              <a:t>57% drop</a:t>
            </a:r>
          </a:p>
        </p:txBody>
      </p:sp>
      <p:sp>
        <p:nvSpPr>
          <p:cNvPr id="11" name="Straight Arrow Connector 10"/>
          <p:cNvSpPr/>
          <p:nvPr/>
        </p:nvSpPr>
        <p:spPr bwMode="auto">
          <a:xfrm rot="16200000" flipH="1">
            <a:off x="4649788" y="2933700"/>
            <a:ext cx="857250" cy="285750"/>
          </a:xfrm>
          <a:prstGeom prst="straightConnector1">
            <a:avLst/>
          </a:prstGeom>
          <a:solidFill>
            <a:schemeClr val="accent1"/>
          </a:solidFill>
          <a:ln w="19050" cap="flat" cmpd="sng" algn="ctr">
            <a:solidFill>
              <a:srgbClr val="FF0000"/>
            </a:solidFill>
            <a:prstDash val="solid"/>
            <a:round/>
            <a:headEnd type="none" w="med" len="med"/>
            <a:tailEnd type="arrow"/>
          </a:ln>
          <a:effectLst/>
        </p:spPr>
        <p:txBody>
          <a:bodyPr lIns="46800" tIns="46800" rIns="46800" bIns="46800" anchor="ctr">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ln>
                <a:solidFill>
                  <a:srgbClr val="FF0000"/>
                </a:solidFill>
              </a:ln>
              <a:solidFill>
                <a:srgbClr val="FF0000"/>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PERSIZE" val="LETTER"/>
  <p:tag name="BACKGROUNDCOLOR" val="16777215"/>
  <p:tag name="BACKGROUNDINTENSITY" val="LIGHT"/>
  <p:tag name="PRESENTATIONTYPE" val="BOARDWHITE"/>
  <p:tag name="LOGO" val="FALSE"/>
  <p:tag name="OFFICECODE" val="TRUE"/>
  <p:tag name="FOOTER" val="TRUE"/>
  <p:tag name="OFFICE" val="Bridgespan"/>
  <p:tag name="VERSION" val="3.00"/>
</p:tagLst>
</file>

<file path=ppt/tags/tag10.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11.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12.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13.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14.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15.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3.00"/>
  <p:tag name="NUMBEROFCOLUMNS" val=" 1"/>
  <p:tag name="NUMBEROFROWS" val=" 1"/>
  <p:tag name="AUTHOR" val="KMA"/>
  <p:tag name="PRIORNAME" val="KMA6DA78C"/>
  <p:tag name="LEFT" val="41"/>
  <p:tag name="BACKUPNAME" val="KMA6DA78C:R001:C001"/>
</p:tagLst>
</file>

<file path=ppt/tags/tag16.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3.00"/>
  <p:tag name="NUMBEROFCOLUMNS" val=" 1"/>
  <p:tag name="NUMBEROFROWS" val=" 1"/>
  <p:tag name="AUTHOR" val="KMA"/>
  <p:tag name="PRIORNAME" val="KMA6DA78C"/>
  <p:tag name="LEFT" val="41"/>
  <p:tag name="BACKUPNAME" val="KMA6DA78C:R001:C001"/>
</p:tagLst>
</file>

<file path=ppt/tags/tag17.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3.00"/>
  <p:tag name="NUMBEROFCOLUMNS" val=" 1"/>
  <p:tag name="NUMBEROFROWS" val=" 1"/>
  <p:tag name="AUTHOR" val="KMA"/>
  <p:tag name="PRIORNAME" val="KMA6DA78C"/>
  <p:tag name="LEFT" val="41"/>
  <p:tag name="BACKUPNAME" val="KMA6DA78C:R001:C001"/>
</p:tagLst>
</file>

<file path=ppt/tags/tag18.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19.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2.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20.xml><?xml version="1.0" encoding="utf-8"?>
<p:tagLst xmlns:a="http://schemas.openxmlformats.org/drawingml/2006/main" xmlns:r="http://schemas.openxmlformats.org/officeDocument/2006/relationships" xmlns:p="http://schemas.openxmlformats.org/presentationml/2006/main">
  <p:tag name="PRIORNAME" val="KMA1B62642"/>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21.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22.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23.xml><?xml version="1.0" encoding="utf-8"?>
<p:tagLst xmlns:a="http://schemas.openxmlformats.org/drawingml/2006/main" xmlns:r="http://schemas.openxmlformats.org/officeDocument/2006/relationships" xmlns:p="http://schemas.openxmlformats.org/presentationml/2006/main">
  <p:tag name="TABLEINFO" val="RW:R001;LK=False|RW:R001;ST=1|RW:R001;RH=1|CL:C001;LK=False|CL:C001;ST=1|CL:C001;CW=1"/>
  <p:tag name="TABLEVERSION" val="3.00"/>
  <p:tag name="NUMBEROFCOLUMNS" val=" 1"/>
  <p:tag name="NUMBEROFROWS" val=" 1"/>
  <p:tag name="AUTHOR" val="KMA"/>
  <p:tag name="PRIORNAME" val="KMA6DA78C"/>
  <p:tag name="LEFT" val="41"/>
  <p:tag name="BACKUPNAME" val="KMA6DA78C:R001:C001"/>
</p:tagLst>
</file>

<file path=ppt/tags/tag24.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25.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26.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27.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28.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29.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3.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30.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31.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32.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33.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34.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35.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4.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5.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6.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7.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8.xml><?xml version="1.0" encoding="utf-8"?>
<p:tagLst xmlns:a="http://schemas.openxmlformats.org/drawingml/2006/main" xmlns:r="http://schemas.openxmlformats.org/officeDocument/2006/relationships" xmlns:p="http://schemas.openxmlformats.org/presentationml/2006/main">
  <p:tag name="PRIORNAME" val="KMA1B2C360"/>
  <p:tag name="CELLTYPE" val="TextBox"/>
  <p:tag name="SYMBOL" val="False"/>
  <p:tag name="AUTHOR" val="KMA"/>
  <p:tag name="NUMBEROFROWS" val=" 1"/>
  <p:tag name="NUMBEROFCOLUMNS" val=" 1"/>
  <p:tag name="TABLEVERSION" val="3.00"/>
  <p:tag name="TABLEINFO" val="TB:ST=BulletTable|TB:TW=677|TB:TH=410.5|TB:TL=29.625|TB:TT=110.5|RW:R001;LK=False|RW:R001;ST=11|RW:R001;HT=410.5|RW:R001;DT=0|RW:R001;DB=0|CL:C001;LK=False|CL:C001;ST=11|CL:C001;WT=677|CL:C001;LG=3.6|CL:C001;RG=3.6"/>
</p:tagLst>
</file>

<file path=ppt/tags/tag9.xml><?xml version="1.0" encoding="utf-8"?>
<p:tagLst xmlns:a="http://schemas.openxmlformats.org/drawingml/2006/main" xmlns:r="http://schemas.openxmlformats.org/officeDocument/2006/relationships" xmlns:p="http://schemas.openxmlformats.org/presentationml/2006/main">
  <p:tag name="CREATEDBY" val="KMASlideWizard"/>
</p:tagLst>
</file>

<file path=ppt/theme/theme1.xml><?xml version="1.0" encoding="utf-8"?>
<a:theme xmlns:a="http://schemas.openxmlformats.org/drawingml/2006/main" name="Default Design">
  <a:themeElements>
    <a:clrScheme name="Custom 4">
      <a:dk1>
        <a:srgbClr val="993300"/>
      </a:dk1>
      <a:lt1>
        <a:srgbClr val="FFFFCC"/>
      </a:lt1>
      <a:dk2>
        <a:srgbClr val="808000"/>
      </a:dk2>
      <a:lt2>
        <a:srgbClr val="CCCC00"/>
      </a:lt2>
      <a:accent1>
        <a:srgbClr val="993300"/>
      </a:accent1>
      <a:accent2>
        <a:srgbClr val="ABB400"/>
      </a:accent2>
      <a:accent3>
        <a:srgbClr val="996600"/>
      </a:accent3>
      <a:accent4>
        <a:srgbClr val="000000"/>
      </a:accent4>
      <a:accent5>
        <a:srgbClr val="D16E19"/>
      </a:accent5>
      <a:accent6>
        <a:srgbClr val="663300"/>
      </a:accent6>
      <a:hlink>
        <a:srgbClr val="800000"/>
      </a:hlink>
      <a:folHlink>
        <a:srgbClr val="4C330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50148</TotalTime>
  <Words>2448</Words>
  <Application>Microsoft Office PowerPoint</Application>
  <PresentationFormat>Custom</PresentationFormat>
  <Paragraphs>422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 </vt:lpstr>
      <vt:lpstr>Forward</vt:lpstr>
      <vt:lpstr>Gratitude</vt:lpstr>
      <vt:lpstr>Table of Contents</vt:lpstr>
      <vt:lpstr>Key Finding: Postings by Year</vt:lpstr>
      <vt:lpstr>Slide 6</vt:lpstr>
      <vt:lpstr>Slide 7</vt:lpstr>
      <vt:lpstr>Methodology</vt:lpstr>
      <vt:lpstr>Trends: Job Postings by Year</vt:lpstr>
      <vt:lpstr>Trends: Job Postings by Quarter</vt:lpstr>
      <vt:lpstr> CSR Gains Credibility</vt:lpstr>
      <vt:lpstr>Three Categories of CSR Jobs</vt:lpstr>
      <vt:lpstr>Job Postings by Category:  2004-2009</vt:lpstr>
      <vt:lpstr>Postings by Category: 2004-2009</vt:lpstr>
      <vt:lpstr>Just how bad was 2009?</vt:lpstr>
      <vt:lpstr>Top 3 Employers by Category</vt:lpstr>
      <vt:lpstr>US Hubs for CSR Job Postings</vt:lpstr>
      <vt:lpstr>International Regional Hubs</vt:lpstr>
      <vt:lpstr>What’s Missing? What aren’t we seeing? </vt:lpstr>
      <vt:lpstr>Simplyhired.com’s data is consistent with the CSR Jobs Report</vt:lpstr>
      <vt:lpstr>Anecdotal Findings:  Movement of CSR Professionals in 2009</vt:lpstr>
      <vt:lpstr>Recommendations for Employers</vt:lpstr>
      <vt:lpstr>When should I look for a job?</vt:lpstr>
      <vt:lpstr>Recommendations for Jobseekers</vt:lpstr>
      <vt:lpstr>About Sustainability Recruiting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New Master</dc:title>
  <dc:creator>Tracey Johnston</dc:creator>
  <cp:lastModifiedBy>ellen weinreb</cp:lastModifiedBy>
  <cp:revision>1011</cp:revision>
  <cp:lastPrinted>2010-03-02T05:53:30Z</cp:lastPrinted>
  <dcterms:created xsi:type="dcterms:W3CDTF">1996-11-19T17:06:52Z</dcterms:created>
  <dcterms:modified xsi:type="dcterms:W3CDTF">2010-03-15T15:02:02Z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Type">
    <vt:lpwstr>BoardWhite</vt:lpwstr>
  </property>
  <property fmtid="{D5CDD505-2E9C-101B-9397-08002B2CF9AE}" pid="3" name="PaperSize">
    <vt:lpwstr>Letter</vt:lpwstr>
  </property>
  <property fmtid="{D5CDD505-2E9C-101B-9397-08002B2CF9AE}" pid="4" name="BackgroundIntensity">
    <vt:lpwstr>Light</vt:lpwstr>
  </property>
  <property fmtid="{D5CDD505-2E9C-101B-9397-08002B2CF9AE}" pid="5" name="BackgroundColor">
    <vt:lpwstr>255,255,255</vt:lpwstr>
  </property>
  <property fmtid="{D5CDD505-2E9C-101B-9397-08002B2CF9AE}" pid="6" name="Logo">
    <vt:lpwstr>False</vt:lpwstr>
  </property>
  <property fmtid="{D5CDD505-2E9C-101B-9397-08002B2CF9AE}" pid="7" name="OfficeCode">
    <vt:lpwstr>True</vt:lpwstr>
  </property>
  <property fmtid="{D5CDD505-2E9C-101B-9397-08002B2CF9AE}" pid="8" name="Footer">
    <vt:lpwstr>True</vt:lpwstr>
  </property>
  <property fmtid="{D5CDD505-2E9C-101B-9397-08002B2CF9AE}" pid="9" name="RequireDisclaimer">
    <vt:bool>false</vt:bool>
  </property>
  <property fmtid="{D5CDD505-2E9C-101B-9397-08002B2CF9AE}" pid="10" name="NumberOfSlides">
    <vt:i4>39</vt:i4>
  </property>
  <property fmtid="{D5CDD505-2E9C-101B-9397-08002B2CF9AE}" pid="11" name="RevisionCount">
    <vt:i4>315</vt:i4>
  </property>
</Properties>
</file>